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1"/>
  </p:notesMasterIdLst>
  <p:sldIdLst>
    <p:sldId id="256" r:id="rId4"/>
    <p:sldId id="257" r:id="rId5"/>
    <p:sldId id="280" r:id="rId6"/>
    <p:sldId id="268" r:id="rId7"/>
    <p:sldId id="273" r:id="rId8"/>
    <p:sldId id="259" r:id="rId9"/>
    <p:sldId id="278" r:id="rId10"/>
  </p:sldIdLst>
  <p:sldSz cx="12190413" cy="6859588"/>
  <p:notesSz cx="6858000" cy="9144000"/>
  <p:defaultTextStyle>
    <a:defPPr>
      <a:defRPr lang="el-GR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3232"/>
    <a:srgbClr val="BFBFBF"/>
    <a:srgbClr val="D9D9D9"/>
    <a:srgbClr val="F2F2F2"/>
    <a:srgbClr val="EF002C"/>
    <a:srgbClr val="707270"/>
    <a:srgbClr val="7F7F7F"/>
    <a:srgbClr val="505050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Μεσαίο στυλ 2 - Έμφαση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Μεσαίο στυλ 2 - Έμφαση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Φωτεινό στυλ 3 - Έμφαση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59497" autoAdjust="0"/>
  </p:normalViewPr>
  <p:slideViewPr>
    <p:cSldViewPr>
      <p:cViewPr varScale="1">
        <p:scale>
          <a:sx n="86" d="100"/>
          <a:sy n="86" d="100"/>
        </p:scale>
        <p:origin x="533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diou, Faye" userId="7144a0d6-39b2-4c6b-8d03-6aab337ad146" providerId="ADAL" clId="{ED6318BF-C7DB-4D23-8F6F-EF0995DD5457}"/>
    <pc:docChg chg="custSel modSld">
      <pc:chgData name="Chadiou, Faye" userId="7144a0d6-39b2-4c6b-8d03-6aab337ad146" providerId="ADAL" clId="{ED6318BF-C7DB-4D23-8F6F-EF0995DD5457}" dt="2022-06-23T07:25:39.746" v="10" actId="108"/>
      <pc:docMkLst>
        <pc:docMk/>
      </pc:docMkLst>
      <pc:sldChg chg="delSp modSp">
        <pc:chgData name="Chadiou, Faye" userId="7144a0d6-39b2-4c6b-8d03-6aab337ad146" providerId="ADAL" clId="{ED6318BF-C7DB-4D23-8F6F-EF0995DD5457}" dt="2022-06-23T07:25:39.746" v="10" actId="108"/>
        <pc:sldMkLst>
          <pc:docMk/>
          <pc:sldMk cId="1068324805" sldId="259"/>
        </pc:sldMkLst>
        <pc:spChg chg="del">
          <ac:chgData name="Chadiou, Faye" userId="7144a0d6-39b2-4c6b-8d03-6aab337ad146" providerId="ADAL" clId="{ED6318BF-C7DB-4D23-8F6F-EF0995DD5457}" dt="2022-06-23T07:25:14.294" v="0" actId="478"/>
          <ac:spMkLst>
            <pc:docMk/>
            <pc:sldMk cId="1068324805" sldId="259"/>
            <ac:spMk id="114" creationId="{00000000-0000-0000-0000-000000000000}"/>
          </ac:spMkLst>
        </pc:spChg>
        <pc:spChg chg="del">
          <ac:chgData name="Chadiou, Faye" userId="7144a0d6-39b2-4c6b-8d03-6aab337ad146" providerId="ADAL" clId="{ED6318BF-C7DB-4D23-8F6F-EF0995DD5457}" dt="2022-06-23T07:25:16.646" v="1" actId="478"/>
          <ac:spMkLst>
            <pc:docMk/>
            <pc:sldMk cId="1068324805" sldId="259"/>
            <ac:spMk id="119" creationId="{00000000-0000-0000-0000-000000000000}"/>
          </ac:spMkLst>
        </pc:spChg>
        <pc:spChg chg="del">
          <ac:chgData name="Chadiou, Faye" userId="7144a0d6-39b2-4c6b-8d03-6aab337ad146" providerId="ADAL" clId="{ED6318BF-C7DB-4D23-8F6F-EF0995DD5457}" dt="2022-06-23T07:25:18.002" v="2" actId="478"/>
          <ac:spMkLst>
            <pc:docMk/>
            <pc:sldMk cId="1068324805" sldId="259"/>
            <ac:spMk id="123" creationId="{00000000-0000-0000-0000-000000000000}"/>
          </ac:spMkLst>
        </pc:spChg>
        <pc:spChg chg="del">
          <ac:chgData name="Chadiou, Faye" userId="7144a0d6-39b2-4c6b-8d03-6aab337ad146" providerId="ADAL" clId="{ED6318BF-C7DB-4D23-8F6F-EF0995DD5457}" dt="2022-06-23T07:25:20.910" v="3" actId="478"/>
          <ac:spMkLst>
            <pc:docMk/>
            <pc:sldMk cId="1068324805" sldId="259"/>
            <ac:spMk id="126" creationId="{00000000-0000-0000-0000-000000000000}"/>
          </ac:spMkLst>
        </pc:spChg>
        <pc:spChg chg="del">
          <ac:chgData name="Chadiou, Faye" userId="7144a0d6-39b2-4c6b-8d03-6aab337ad146" providerId="ADAL" clId="{ED6318BF-C7DB-4D23-8F6F-EF0995DD5457}" dt="2022-06-23T07:25:22.506" v="4" actId="478"/>
          <ac:spMkLst>
            <pc:docMk/>
            <pc:sldMk cId="1068324805" sldId="259"/>
            <ac:spMk id="129" creationId="{00000000-0000-0000-0000-000000000000}"/>
          </ac:spMkLst>
        </pc:spChg>
        <pc:spChg chg="del">
          <ac:chgData name="Chadiou, Faye" userId="7144a0d6-39b2-4c6b-8d03-6aab337ad146" providerId="ADAL" clId="{ED6318BF-C7DB-4D23-8F6F-EF0995DD5457}" dt="2022-06-23T07:25:25.058" v="5" actId="478"/>
          <ac:spMkLst>
            <pc:docMk/>
            <pc:sldMk cId="1068324805" sldId="259"/>
            <ac:spMk id="132" creationId="{00000000-0000-0000-0000-000000000000}"/>
          </ac:spMkLst>
        </pc:spChg>
        <pc:spChg chg="del">
          <ac:chgData name="Chadiou, Faye" userId="7144a0d6-39b2-4c6b-8d03-6aab337ad146" providerId="ADAL" clId="{ED6318BF-C7DB-4D23-8F6F-EF0995DD5457}" dt="2022-06-23T07:25:26.877" v="6" actId="478"/>
          <ac:spMkLst>
            <pc:docMk/>
            <pc:sldMk cId="1068324805" sldId="259"/>
            <ac:spMk id="134" creationId="{00000000-0000-0000-0000-000000000000}"/>
          </ac:spMkLst>
        </pc:spChg>
        <pc:spChg chg="mod">
          <ac:chgData name="Chadiou, Faye" userId="7144a0d6-39b2-4c6b-8d03-6aab337ad146" providerId="ADAL" clId="{ED6318BF-C7DB-4D23-8F6F-EF0995DD5457}" dt="2022-06-23T07:25:33.801" v="9" actId="1035"/>
          <ac:spMkLst>
            <pc:docMk/>
            <pc:sldMk cId="1068324805" sldId="259"/>
            <ac:spMk id="154" creationId="{00000000-0000-0000-0000-000000000000}"/>
          </ac:spMkLst>
        </pc:spChg>
        <pc:spChg chg="mod">
          <ac:chgData name="Chadiou, Faye" userId="7144a0d6-39b2-4c6b-8d03-6aab337ad146" providerId="ADAL" clId="{ED6318BF-C7DB-4D23-8F6F-EF0995DD5457}" dt="2022-06-23T07:25:33.801" v="9" actId="1035"/>
          <ac:spMkLst>
            <pc:docMk/>
            <pc:sldMk cId="1068324805" sldId="259"/>
            <ac:spMk id="155" creationId="{00000000-0000-0000-0000-000000000000}"/>
          </ac:spMkLst>
        </pc:spChg>
        <pc:spChg chg="mod">
          <ac:chgData name="Chadiou, Faye" userId="7144a0d6-39b2-4c6b-8d03-6aab337ad146" providerId="ADAL" clId="{ED6318BF-C7DB-4D23-8F6F-EF0995DD5457}" dt="2022-06-23T07:25:39.746" v="10" actId="108"/>
          <ac:spMkLst>
            <pc:docMk/>
            <pc:sldMk cId="1068324805" sldId="259"/>
            <ac:spMk id="156" creationId="{00000000-0000-0000-0000-000000000000}"/>
          </ac:spMkLst>
        </pc:spChg>
        <pc:spChg chg="mod">
          <ac:chgData name="Chadiou, Faye" userId="7144a0d6-39b2-4c6b-8d03-6aab337ad146" providerId="ADAL" clId="{ED6318BF-C7DB-4D23-8F6F-EF0995DD5457}" dt="2022-06-23T07:25:33.801" v="9" actId="1035"/>
          <ac:spMkLst>
            <pc:docMk/>
            <pc:sldMk cId="1068324805" sldId="259"/>
            <ac:spMk id="157" creationId="{00000000-0000-0000-0000-000000000000}"/>
          </ac:spMkLst>
        </pc:spChg>
        <pc:spChg chg="mod">
          <ac:chgData name="Chadiou, Faye" userId="7144a0d6-39b2-4c6b-8d03-6aab337ad146" providerId="ADAL" clId="{ED6318BF-C7DB-4D23-8F6F-EF0995DD5457}" dt="2022-06-23T07:25:33.801" v="9" actId="1035"/>
          <ac:spMkLst>
            <pc:docMk/>
            <pc:sldMk cId="1068324805" sldId="259"/>
            <ac:spMk id="158" creationId="{00000000-0000-0000-0000-000000000000}"/>
          </ac:spMkLst>
        </pc:spChg>
        <pc:spChg chg="mod">
          <ac:chgData name="Chadiou, Faye" userId="7144a0d6-39b2-4c6b-8d03-6aab337ad146" providerId="ADAL" clId="{ED6318BF-C7DB-4D23-8F6F-EF0995DD5457}" dt="2022-06-23T07:25:33.801" v="9" actId="1035"/>
          <ac:spMkLst>
            <pc:docMk/>
            <pc:sldMk cId="1068324805" sldId="259"/>
            <ac:spMk id="159" creationId="{00000000-0000-0000-0000-000000000000}"/>
          </ac:spMkLst>
        </pc:spChg>
      </pc:sldChg>
    </pc:docChg>
  </pc:docChgLst>
  <pc:docChgLst>
    <pc:chgData name="Chadiou, Faye" userId="7144a0d6-39b2-4c6b-8d03-6aab337ad146" providerId="ADAL" clId="{15E63722-2CC3-4BC1-A565-B8DEA454B4C2}"/>
    <pc:docChg chg="undo custSel modSld modMainMaster">
      <pc:chgData name="Chadiou, Faye" userId="7144a0d6-39b2-4c6b-8d03-6aab337ad146" providerId="ADAL" clId="{15E63722-2CC3-4BC1-A565-B8DEA454B4C2}" dt="2022-06-27T14:08:38.584" v="155" actId="14100"/>
      <pc:docMkLst>
        <pc:docMk/>
      </pc:docMkLst>
      <pc:sldChg chg="addSp delSp modSp">
        <pc:chgData name="Chadiou, Faye" userId="7144a0d6-39b2-4c6b-8d03-6aab337ad146" providerId="ADAL" clId="{15E63722-2CC3-4BC1-A565-B8DEA454B4C2}" dt="2022-06-27T14:08:38.584" v="155" actId="14100"/>
        <pc:sldMkLst>
          <pc:docMk/>
          <pc:sldMk cId="3687178060" sldId="256"/>
        </pc:sldMkLst>
        <pc:spChg chg="del">
          <ac:chgData name="Chadiou, Faye" userId="7144a0d6-39b2-4c6b-8d03-6aab337ad146" providerId="ADAL" clId="{15E63722-2CC3-4BC1-A565-B8DEA454B4C2}" dt="2022-06-27T09:33:20.603" v="127" actId="478"/>
          <ac:spMkLst>
            <pc:docMk/>
            <pc:sldMk cId="3687178060" sldId="256"/>
            <ac:spMk id="2" creationId="{00000000-0000-0000-0000-000000000000}"/>
          </ac:spMkLst>
        </pc:spChg>
        <pc:spChg chg="mod">
          <ac:chgData name="Chadiou, Faye" userId="7144a0d6-39b2-4c6b-8d03-6aab337ad146" providerId="ADAL" clId="{15E63722-2CC3-4BC1-A565-B8DEA454B4C2}" dt="2022-06-27T09:32:40.641" v="121" actId="1076"/>
          <ac:spMkLst>
            <pc:docMk/>
            <pc:sldMk cId="3687178060" sldId="256"/>
            <ac:spMk id="8" creationId="{BC08D25A-E203-47B2-994B-A823EFBA5661}"/>
          </ac:spMkLst>
        </pc:spChg>
        <pc:spChg chg="mod">
          <ac:chgData name="Chadiou, Faye" userId="7144a0d6-39b2-4c6b-8d03-6aab337ad146" providerId="ADAL" clId="{15E63722-2CC3-4BC1-A565-B8DEA454B4C2}" dt="2022-06-27T09:32:34.220" v="119" actId="207"/>
          <ac:spMkLst>
            <pc:docMk/>
            <pc:sldMk cId="3687178060" sldId="256"/>
            <ac:spMk id="13" creationId="{85757B25-DC1F-4370-904B-A9BEDEAA8365}"/>
          </ac:spMkLst>
        </pc:spChg>
        <pc:grpChg chg="del">
          <ac:chgData name="Chadiou, Faye" userId="7144a0d6-39b2-4c6b-8d03-6aab337ad146" providerId="ADAL" clId="{15E63722-2CC3-4BC1-A565-B8DEA454B4C2}" dt="2022-06-27T09:32:27.722" v="117" actId="478"/>
          <ac:grpSpMkLst>
            <pc:docMk/>
            <pc:sldMk cId="3687178060" sldId="256"/>
            <ac:grpSpMk id="22" creationId="{00000000-0000-0000-0000-000000000000}"/>
          </ac:grpSpMkLst>
        </pc:grpChg>
        <pc:picChg chg="add del mod">
          <ac:chgData name="Chadiou, Faye" userId="7144a0d6-39b2-4c6b-8d03-6aab337ad146" providerId="ADAL" clId="{15E63722-2CC3-4BC1-A565-B8DEA454B4C2}" dt="2022-06-27T09:20:43.004" v="86" actId="478"/>
          <ac:picMkLst>
            <pc:docMk/>
            <pc:sldMk cId="3687178060" sldId="256"/>
            <ac:picMk id="4" creationId="{1BF03E0B-5D9E-4FE4-8999-E5B7BE564A37}"/>
          </ac:picMkLst>
        </pc:picChg>
        <pc:picChg chg="add del mod">
          <ac:chgData name="Chadiou, Faye" userId="7144a0d6-39b2-4c6b-8d03-6aab337ad146" providerId="ADAL" clId="{15E63722-2CC3-4BC1-A565-B8DEA454B4C2}" dt="2022-06-27T09:32:42.265" v="122" actId="478"/>
          <ac:picMkLst>
            <pc:docMk/>
            <pc:sldMk cId="3687178060" sldId="256"/>
            <ac:picMk id="6" creationId="{2A644E30-D8E9-47C4-A0E3-EA859439C386}"/>
          </ac:picMkLst>
        </pc:picChg>
        <pc:picChg chg="add mod">
          <ac:chgData name="Chadiou, Faye" userId="7144a0d6-39b2-4c6b-8d03-6aab337ad146" providerId="ADAL" clId="{15E63722-2CC3-4BC1-A565-B8DEA454B4C2}" dt="2022-06-27T09:23:50.536" v="115" actId="14100"/>
          <ac:picMkLst>
            <pc:docMk/>
            <pc:sldMk cId="3687178060" sldId="256"/>
            <ac:picMk id="9" creationId="{09CE1A1D-B203-4764-8969-A93895ACC4A8}"/>
          </ac:picMkLst>
        </pc:picChg>
        <pc:picChg chg="add del mod">
          <ac:chgData name="Chadiou, Faye" userId="7144a0d6-39b2-4c6b-8d03-6aab337ad146" providerId="ADAL" clId="{15E63722-2CC3-4BC1-A565-B8DEA454B4C2}" dt="2022-06-27T09:32:25.477" v="116" actId="478"/>
          <ac:picMkLst>
            <pc:docMk/>
            <pc:sldMk cId="3687178060" sldId="256"/>
            <ac:picMk id="11" creationId="{98D29057-2C2E-43E6-BF94-53AB805B4056}"/>
          </ac:picMkLst>
        </pc:picChg>
        <pc:picChg chg="add">
          <ac:chgData name="Chadiou, Faye" userId="7144a0d6-39b2-4c6b-8d03-6aab337ad146" providerId="ADAL" clId="{15E63722-2CC3-4BC1-A565-B8DEA454B4C2}" dt="2022-06-27T13:48:06.108" v="132"/>
          <ac:picMkLst>
            <pc:docMk/>
            <pc:sldMk cId="3687178060" sldId="256"/>
            <ac:picMk id="11" creationId="{D33DD3CE-BBDF-4CAB-8DD5-4FF705C47163}"/>
          </ac:picMkLst>
        </pc:picChg>
        <pc:picChg chg="add mod">
          <ac:chgData name="Chadiou, Faye" userId="7144a0d6-39b2-4c6b-8d03-6aab337ad146" providerId="ADAL" clId="{15E63722-2CC3-4BC1-A565-B8DEA454B4C2}" dt="2022-06-27T09:33:13.930" v="126" actId="14100"/>
          <ac:picMkLst>
            <pc:docMk/>
            <pc:sldMk cId="3687178060" sldId="256"/>
            <ac:picMk id="12" creationId="{1BF43602-3EB8-465D-AB58-505589E90DA0}"/>
          </ac:picMkLst>
        </pc:picChg>
        <pc:picChg chg="del">
          <ac:chgData name="Chadiou, Faye" userId="7144a0d6-39b2-4c6b-8d03-6aab337ad146" providerId="ADAL" clId="{15E63722-2CC3-4BC1-A565-B8DEA454B4C2}" dt="2022-06-27T09:16:16.897" v="49" actId="478"/>
          <ac:picMkLst>
            <pc:docMk/>
            <pc:sldMk cId="3687178060" sldId="256"/>
            <ac:picMk id="14" creationId="{00000000-0000-0000-0000-000000000000}"/>
          </ac:picMkLst>
        </pc:picChg>
        <pc:picChg chg="add">
          <ac:chgData name="Chadiou, Faye" userId="7144a0d6-39b2-4c6b-8d03-6aab337ad146" providerId="ADAL" clId="{15E63722-2CC3-4BC1-A565-B8DEA454B4C2}" dt="2022-06-27T13:48:06.108" v="132"/>
          <ac:picMkLst>
            <pc:docMk/>
            <pc:sldMk cId="3687178060" sldId="256"/>
            <ac:picMk id="14" creationId="{7E14A437-B832-448D-92F0-9A243BD151EF}"/>
          </ac:picMkLst>
        </pc:picChg>
        <pc:picChg chg="mod">
          <ac:chgData name="Chadiou, Faye" userId="7144a0d6-39b2-4c6b-8d03-6aab337ad146" providerId="ADAL" clId="{15E63722-2CC3-4BC1-A565-B8DEA454B4C2}" dt="2022-06-27T09:19:47.022" v="81" actId="1440"/>
          <ac:picMkLst>
            <pc:docMk/>
            <pc:sldMk cId="3687178060" sldId="256"/>
            <ac:picMk id="15" creationId="{34831B1C-5783-452E-9270-040DCC75D15F}"/>
          </ac:picMkLst>
        </pc:picChg>
        <pc:picChg chg="add">
          <ac:chgData name="Chadiou, Faye" userId="7144a0d6-39b2-4c6b-8d03-6aab337ad146" providerId="ADAL" clId="{15E63722-2CC3-4BC1-A565-B8DEA454B4C2}" dt="2022-06-27T13:48:06.108" v="132"/>
          <ac:picMkLst>
            <pc:docMk/>
            <pc:sldMk cId="3687178060" sldId="256"/>
            <ac:picMk id="15" creationId="{71BE74CD-F2A1-4AA4-A9A9-3E782E1E4DAA}"/>
          </ac:picMkLst>
        </pc:picChg>
        <pc:picChg chg="add mod">
          <ac:chgData name="Chadiou, Faye" userId="7144a0d6-39b2-4c6b-8d03-6aab337ad146" providerId="ADAL" clId="{15E63722-2CC3-4BC1-A565-B8DEA454B4C2}" dt="2022-06-27T14:08:38.584" v="155" actId="14100"/>
          <ac:picMkLst>
            <pc:docMk/>
            <pc:sldMk cId="3687178060" sldId="256"/>
            <ac:picMk id="16" creationId="{84E86D9A-3071-43CE-BE39-9EAD8BF2A4B7}"/>
          </ac:picMkLst>
        </pc:picChg>
        <pc:picChg chg="mod">
          <ac:chgData name="Chadiou, Faye" userId="7144a0d6-39b2-4c6b-8d03-6aab337ad146" providerId="ADAL" clId="{15E63722-2CC3-4BC1-A565-B8DEA454B4C2}" dt="2022-06-27T09:19:47.022" v="81" actId="1440"/>
          <ac:picMkLst>
            <pc:docMk/>
            <pc:sldMk cId="3687178060" sldId="256"/>
            <ac:picMk id="16" creationId="{ABBFBC1B-430E-41A1-890B-9F4BA2F623BD}"/>
          </ac:picMkLst>
        </pc:picChg>
        <pc:picChg chg="mod">
          <ac:chgData name="Chadiou, Faye" userId="7144a0d6-39b2-4c6b-8d03-6aab337ad146" providerId="ADAL" clId="{15E63722-2CC3-4BC1-A565-B8DEA454B4C2}" dt="2022-06-27T09:19:47.022" v="81" actId="1440"/>
          <ac:picMkLst>
            <pc:docMk/>
            <pc:sldMk cId="3687178060" sldId="256"/>
            <ac:picMk id="17" creationId="{596ABF68-A3D2-46F9-8B62-AC8467CA5739}"/>
          </ac:picMkLst>
        </pc:picChg>
        <pc:picChg chg="mod">
          <ac:chgData name="Chadiou, Faye" userId="7144a0d6-39b2-4c6b-8d03-6aab337ad146" providerId="ADAL" clId="{15E63722-2CC3-4BC1-A565-B8DEA454B4C2}" dt="2022-06-27T09:19:47.022" v="81" actId="1440"/>
          <ac:picMkLst>
            <pc:docMk/>
            <pc:sldMk cId="3687178060" sldId="256"/>
            <ac:picMk id="18" creationId="{00000000-0000-0000-0000-000000000000}"/>
          </ac:picMkLst>
        </pc:picChg>
        <pc:picChg chg="add del">
          <ac:chgData name="Chadiou, Faye" userId="7144a0d6-39b2-4c6b-8d03-6aab337ad146" providerId="ADAL" clId="{15E63722-2CC3-4BC1-A565-B8DEA454B4C2}" dt="2022-06-27T13:48:03.654" v="128" actId="478"/>
          <ac:picMkLst>
            <pc:docMk/>
            <pc:sldMk cId="3687178060" sldId="256"/>
            <ac:picMk id="20" creationId="{ACABA8BB-760D-4AFE-9AB2-4F282855806A}"/>
          </ac:picMkLst>
        </pc:picChg>
        <pc:picChg chg="add del">
          <ac:chgData name="Chadiou, Faye" userId="7144a0d6-39b2-4c6b-8d03-6aab337ad146" providerId="ADAL" clId="{15E63722-2CC3-4BC1-A565-B8DEA454B4C2}" dt="2022-06-27T13:48:04.571" v="130" actId="478"/>
          <ac:picMkLst>
            <pc:docMk/>
            <pc:sldMk cId="3687178060" sldId="256"/>
            <ac:picMk id="21" creationId="{4319F534-ADEF-44A1-8AEA-BB92BD9FDB45}"/>
          </ac:picMkLst>
        </pc:picChg>
        <pc:picChg chg="add del">
          <ac:chgData name="Chadiou, Faye" userId="7144a0d6-39b2-4c6b-8d03-6aab337ad146" providerId="ADAL" clId="{15E63722-2CC3-4BC1-A565-B8DEA454B4C2}" dt="2022-06-27T13:48:04.139" v="129" actId="478"/>
          <ac:picMkLst>
            <pc:docMk/>
            <pc:sldMk cId="3687178060" sldId="256"/>
            <ac:picMk id="23" creationId="{1006C78D-C4C2-4663-92AF-C2773886B729}"/>
          </ac:picMkLst>
        </pc:picChg>
        <pc:picChg chg="add del">
          <ac:chgData name="Chadiou, Faye" userId="7144a0d6-39b2-4c6b-8d03-6aab337ad146" providerId="ADAL" clId="{15E63722-2CC3-4BC1-A565-B8DEA454B4C2}" dt="2022-06-27T13:48:05.044" v="131" actId="478"/>
          <ac:picMkLst>
            <pc:docMk/>
            <pc:sldMk cId="3687178060" sldId="256"/>
            <ac:picMk id="24" creationId="{64E90869-CD32-498E-A2DD-24D775CAE4EE}"/>
          </ac:picMkLst>
        </pc:picChg>
        <pc:picChg chg="del">
          <ac:chgData name="Chadiou, Faye" userId="7144a0d6-39b2-4c6b-8d03-6aab337ad146" providerId="ADAL" clId="{15E63722-2CC3-4BC1-A565-B8DEA454B4C2}" dt="2022-06-27T09:16:18.683" v="50" actId="478"/>
          <ac:picMkLst>
            <pc:docMk/>
            <pc:sldMk cId="3687178060" sldId="256"/>
            <ac:picMk id="4098" creationId="{00000000-0000-0000-0000-000000000000}"/>
          </ac:picMkLst>
        </pc:picChg>
      </pc:sldChg>
      <pc:sldChg chg="delSp modSp">
        <pc:chgData name="Chadiou, Faye" userId="7144a0d6-39b2-4c6b-8d03-6aab337ad146" providerId="ADAL" clId="{15E63722-2CC3-4BC1-A565-B8DEA454B4C2}" dt="2022-06-27T13:56:05.305" v="143" actId="20577"/>
        <pc:sldMkLst>
          <pc:docMk/>
          <pc:sldMk cId="1737053557" sldId="257"/>
        </pc:sldMkLst>
        <pc:spChg chg="mod">
          <ac:chgData name="Chadiou, Faye" userId="7144a0d6-39b2-4c6b-8d03-6aab337ad146" providerId="ADAL" clId="{15E63722-2CC3-4BC1-A565-B8DEA454B4C2}" dt="2022-06-27T13:56:05.305" v="143" actId="20577"/>
          <ac:spMkLst>
            <pc:docMk/>
            <pc:sldMk cId="1737053557" sldId="257"/>
            <ac:spMk id="9" creationId="{71E9BD3A-A044-A944-A637-EE5046DE82D8}"/>
          </ac:spMkLst>
        </pc:spChg>
        <pc:picChg chg="del">
          <ac:chgData name="Chadiou, Faye" userId="7144a0d6-39b2-4c6b-8d03-6aab337ad146" providerId="ADAL" clId="{15E63722-2CC3-4BC1-A565-B8DEA454B4C2}" dt="2022-06-27T09:23:08.393" v="104" actId="478"/>
          <ac:picMkLst>
            <pc:docMk/>
            <pc:sldMk cId="1737053557" sldId="257"/>
            <ac:picMk id="15" creationId="{00000000-0000-0000-0000-000000000000}"/>
          </ac:picMkLst>
        </pc:picChg>
      </pc:sldChg>
      <pc:sldChg chg="addSp delSp modSp">
        <pc:chgData name="Chadiou, Faye" userId="7144a0d6-39b2-4c6b-8d03-6aab337ad146" providerId="ADAL" clId="{15E63722-2CC3-4BC1-A565-B8DEA454B4C2}" dt="2022-06-27T14:08:25.114" v="154" actId="1076"/>
        <pc:sldMkLst>
          <pc:docMk/>
          <pc:sldMk cId="1068324805" sldId="259"/>
        </pc:sldMkLst>
        <pc:picChg chg="add mod">
          <ac:chgData name="Chadiou, Faye" userId="7144a0d6-39b2-4c6b-8d03-6aab337ad146" providerId="ADAL" clId="{15E63722-2CC3-4BC1-A565-B8DEA454B4C2}" dt="2022-06-27T14:08:25.114" v="154" actId="1076"/>
          <ac:picMkLst>
            <pc:docMk/>
            <pc:sldMk cId="1068324805" sldId="259"/>
            <ac:picMk id="4" creationId="{C5B3FDA7-A040-454C-B911-6A391AC9072B}"/>
          </ac:picMkLst>
        </pc:picChg>
        <pc:picChg chg="del">
          <ac:chgData name="Chadiou, Faye" userId="7144a0d6-39b2-4c6b-8d03-6aab337ad146" providerId="ADAL" clId="{15E63722-2CC3-4BC1-A565-B8DEA454B4C2}" dt="2022-06-27T14:04:08.494" v="144" actId="478"/>
          <ac:picMkLst>
            <pc:docMk/>
            <pc:sldMk cId="1068324805" sldId="259"/>
            <ac:picMk id="79" creationId="{46AD55E3-2383-2B49-87D3-808467B886BD}"/>
          </ac:picMkLst>
        </pc:picChg>
        <pc:picChg chg="del">
          <ac:chgData name="Chadiou, Faye" userId="7144a0d6-39b2-4c6b-8d03-6aab337ad146" providerId="ADAL" clId="{15E63722-2CC3-4BC1-A565-B8DEA454B4C2}" dt="2022-06-27T09:23:14.290" v="107" actId="478"/>
          <ac:picMkLst>
            <pc:docMk/>
            <pc:sldMk cId="1068324805" sldId="259"/>
            <ac:picMk id="99" creationId="{00000000-0000-0000-0000-000000000000}"/>
          </ac:picMkLst>
        </pc:picChg>
      </pc:sldChg>
      <pc:sldChg chg="addSp delSp modSp">
        <pc:chgData name="Chadiou, Faye" userId="7144a0d6-39b2-4c6b-8d03-6aab337ad146" providerId="ADAL" clId="{15E63722-2CC3-4BC1-A565-B8DEA454B4C2}" dt="2022-06-27T14:08:11.781" v="152" actId="1076"/>
        <pc:sldMkLst>
          <pc:docMk/>
          <pc:sldMk cId="3958360240" sldId="268"/>
        </pc:sldMkLst>
        <pc:picChg chg="add mod modCrop">
          <ac:chgData name="Chadiou, Faye" userId="7144a0d6-39b2-4c6b-8d03-6aab337ad146" providerId="ADAL" clId="{15E63722-2CC3-4BC1-A565-B8DEA454B4C2}" dt="2022-06-27T14:08:11.781" v="152" actId="1076"/>
          <ac:picMkLst>
            <pc:docMk/>
            <pc:sldMk cId="3958360240" sldId="268"/>
            <ac:picMk id="7" creationId="{BD3DD72D-7F76-4044-9BC9-480C55E422BD}"/>
          </ac:picMkLst>
        </pc:picChg>
        <pc:picChg chg="del">
          <ac:chgData name="Chadiou, Faye" userId="7144a0d6-39b2-4c6b-8d03-6aab337ad146" providerId="ADAL" clId="{15E63722-2CC3-4BC1-A565-B8DEA454B4C2}" dt="2022-06-27T09:23:10.951" v="105" actId="478"/>
          <ac:picMkLst>
            <pc:docMk/>
            <pc:sldMk cId="3958360240" sldId="268"/>
            <ac:picMk id="50" creationId="{00000000-0000-0000-0000-000000000000}"/>
          </ac:picMkLst>
        </pc:picChg>
        <pc:picChg chg="del">
          <ac:chgData name="Chadiou, Faye" userId="7144a0d6-39b2-4c6b-8d03-6aab337ad146" providerId="ADAL" clId="{15E63722-2CC3-4BC1-A565-B8DEA454B4C2}" dt="2022-06-27T14:04:11.252" v="145" actId="478"/>
          <ac:picMkLst>
            <pc:docMk/>
            <pc:sldMk cId="3958360240" sldId="268"/>
            <ac:picMk id="55" creationId="{46AD55E3-2383-2B49-87D3-808467B886BD}"/>
          </ac:picMkLst>
        </pc:picChg>
      </pc:sldChg>
      <pc:sldChg chg="delSp">
        <pc:chgData name="Chadiou, Faye" userId="7144a0d6-39b2-4c6b-8d03-6aab337ad146" providerId="ADAL" clId="{15E63722-2CC3-4BC1-A565-B8DEA454B4C2}" dt="2022-06-27T09:23:12.755" v="106" actId="478"/>
        <pc:sldMkLst>
          <pc:docMk/>
          <pc:sldMk cId="919823338" sldId="273"/>
        </pc:sldMkLst>
        <pc:picChg chg="del">
          <ac:chgData name="Chadiou, Faye" userId="7144a0d6-39b2-4c6b-8d03-6aab337ad146" providerId="ADAL" clId="{15E63722-2CC3-4BC1-A565-B8DEA454B4C2}" dt="2022-06-27T09:23:12.755" v="106" actId="478"/>
          <ac:picMkLst>
            <pc:docMk/>
            <pc:sldMk cId="919823338" sldId="273"/>
            <ac:picMk id="50" creationId="{00000000-0000-0000-0000-000000000000}"/>
          </ac:picMkLst>
        </pc:picChg>
      </pc:sldChg>
      <pc:sldChg chg="delSp">
        <pc:chgData name="Chadiou, Faye" userId="7144a0d6-39b2-4c6b-8d03-6aab337ad146" providerId="ADAL" clId="{15E63722-2CC3-4BC1-A565-B8DEA454B4C2}" dt="2022-06-27T09:23:15.829" v="108" actId="478"/>
        <pc:sldMkLst>
          <pc:docMk/>
          <pc:sldMk cId="499773012" sldId="278"/>
        </pc:sldMkLst>
        <pc:picChg chg="del">
          <ac:chgData name="Chadiou, Faye" userId="7144a0d6-39b2-4c6b-8d03-6aab337ad146" providerId="ADAL" clId="{15E63722-2CC3-4BC1-A565-B8DEA454B4C2}" dt="2022-06-27T09:23:15.829" v="108" actId="478"/>
          <ac:picMkLst>
            <pc:docMk/>
            <pc:sldMk cId="499773012" sldId="278"/>
            <ac:picMk id="99" creationId="{00000000-0000-0000-0000-000000000000}"/>
          </ac:picMkLst>
        </pc:picChg>
      </pc:sldChg>
      <pc:sldMasterChg chg="modSldLayout">
        <pc:chgData name="Chadiou, Faye" userId="7144a0d6-39b2-4c6b-8d03-6aab337ad146" providerId="ADAL" clId="{15E63722-2CC3-4BC1-A565-B8DEA454B4C2}" dt="2022-06-27T09:23:00.687" v="103" actId="1076"/>
        <pc:sldMasterMkLst>
          <pc:docMk/>
          <pc:sldMasterMk cId="1281610134" sldId="2147483648"/>
        </pc:sldMasterMkLst>
        <pc:sldLayoutChg chg="addSp modSp">
          <pc:chgData name="Chadiou, Faye" userId="7144a0d6-39b2-4c6b-8d03-6aab337ad146" providerId="ADAL" clId="{15E63722-2CC3-4BC1-A565-B8DEA454B4C2}" dt="2022-06-27T09:23:00.687" v="103" actId="1076"/>
          <pc:sldLayoutMkLst>
            <pc:docMk/>
            <pc:sldMasterMk cId="1281610134" sldId="2147483648"/>
            <pc:sldLayoutMk cId="1697885477" sldId="2147483650"/>
          </pc:sldLayoutMkLst>
          <pc:picChg chg="add mod">
            <ac:chgData name="Chadiou, Faye" userId="7144a0d6-39b2-4c6b-8d03-6aab337ad146" providerId="ADAL" clId="{15E63722-2CC3-4BC1-A565-B8DEA454B4C2}" dt="2022-06-27T09:23:00.687" v="103" actId="1076"/>
            <ac:picMkLst>
              <pc:docMk/>
              <pc:sldMasterMk cId="1281610134" sldId="2147483648"/>
              <pc:sldLayoutMk cId="1697885477" sldId="2147483650"/>
              <ac:picMk id="8" creationId="{BDCDEFD1-2BA2-4C2A-B49E-ACF7BD311181}"/>
            </ac:picMkLst>
          </pc:picChg>
          <pc:picChg chg="add mod">
            <ac:chgData name="Chadiou, Faye" userId="7144a0d6-39b2-4c6b-8d03-6aab337ad146" providerId="ADAL" clId="{15E63722-2CC3-4BC1-A565-B8DEA454B4C2}" dt="2022-06-27T09:22:57.319" v="102" actId="1076"/>
            <ac:picMkLst>
              <pc:docMk/>
              <pc:sldMasterMk cId="1281610134" sldId="2147483648"/>
              <pc:sldLayoutMk cId="1697885477" sldId="2147483650"/>
              <ac:picMk id="10" creationId="{3E4570AA-587E-4D2B-B454-41E8CBD283F8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'REVENUE-EBIT'!$J$28</c:f>
              <c:strCache>
                <c:ptCount val="1"/>
                <c:pt idx="0">
                  <c:v>Revenues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rgbClr val="FF0000"/>
                    </a:solidFill>
                    <a:latin typeface="Segoe UI regular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'REVENUE-EBIT'!$I$29:$I$34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'REVENUE-EBIT'!$J$29:$J$34</c:f>
              <c:numCache>
                <c:formatCode>General</c:formatCode>
                <c:ptCount val="6"/>
                <c:pt idx="0">
                  <c:v>230</c:v>
                </c:pt>
                <c:pt idx="1">
                  <c:v>223</c:v>
                </c:pt>
                <c:pt idx="2">
                  <c:v>241</c:v>
                </c:pt>
                <c:pt idx="3">
                  <c:v>240</c:v>
                </c:pt>
                <c:pt idx="4">
                  <c:v>202</c:v>
                </c:pt>
                <c:pt idx="5">
                  <c:v>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A2-4C2A-926B-51AC35C31800}"/>
            </c:ext>
          </c:extLst>
        </c:ser>
        <c:ser>
          <c:idx val="1"/>
          <c:order val="1"/>
          <c:tx>
            <c:strRef>
              <c:f>'REVENUE-EBIT'!$K$28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rgbClr val="FF0000"/>
                    </a:solidFill>
                    <a:latin typeface="Segoe UI regular"/>
                    <a:ea typeface="+mn-ea"/>
                    <a:cs typeface="+mn-cs"/>
                  </a:defRPr>
                </a:pPr>
                <a:endParaRPr lang="el-G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'REVENUE-EBIT'!$I$29:$I$34</c:f>
              <c:numCache>
                <c:formatCode>General</c:formatCode>
                <c:ptCount val="6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</c:numCache>
            </c:numRef>
          </c:cat>
          <c:val>
            <c:numRef>
              <c:f>'REVENUE-EBIT'!$K$29:$K$34</c:f>
              <c:numCache>
                <c:formatCode>General</c:formatCode>
                <c:ptCount val="6"/>
                <c:pt idx="0">
                  <c:v>121</c:v>
                </c:pt>
                <c:pt idx="1">
                  <c:v>163</c:v>
                </c:pt>
                <c:pt idx="2">
                  <c:v>165</c:v>
                </c:pt>
                <c:pt idx="3">
                  <c:v>155</c:v>
                </c:pt>
                <c:pt idx="4">
                  <c:v>119</c:v>
                </c:pt>
                <c:pt idx="5" formatCode="0">
                  <c:v>142.80000000000001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5A2-4C2A-926B-51AC35C318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3281664"/>
        <c:axId val="503276744"/>
      </c:barChart>
      <c:catAx>
        <c:axId val="503281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regular"/>
                <a:ea typeface="+mn-ea"/>
                <a:cs typeface="+mn-cs"/>
              </a:defRPr>
            </a:pPr>
            <a:endParaRPr lang="el-GR"/>
          </a:p>
        </c:txPr>
        <c:crossAx val="503276744"/>
        <c:crosses val="autoZero"/>
        <c:auto val="1"/>
        <c:lblAlgn val="ctr"/>
        <c:lblOffset val="100"/>
        <c:noMultiLvlLbl val="0"/>
      </c:catAx>
      <c:valAx>
        <c:axId val="5032767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03281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regular"/>
              <a:ea typeface="+mn-ea"/>
              <a:cs typeface="+mn-cs"/>
            </a:defRPr>
          </a:pPr>
          <a:endParaRPr lang="el-G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D8C14-D5CB-4D72-9E07-5A421367ACBF}" type="datetimeFigureOut">
              <a:rPr lang="el-GR" smtClean="0"/>
              <a:t>27/6/2022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53546-0DCA-41A7-BC30-79907167677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0964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AA5B9-3D72-46FC-9E05-2F2A971974D5}" type="datetime1">
              <a:rPr lang="el-GR" smtClean="0"/>
              <a:t>27/6/2022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6B2-7C3C-4FA1-9D16-E23821600A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559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95B5-21B4-4136-92BA-75EFDEC3E497}" type="datetime1">
              <a:rPr lang="el-GR" smtClean="0"/>
              <a:t>27/6/2022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6B2-7C3C-4FA1-9D16-E23821600A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3850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11784067" y="274702"/>
            <a:ext cx="3655008" cy="5854467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12694" y="274702"/>
            <a:ext cx="10768198" cy="5854467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36377-68A3-406D-A74D-F3F4EC99912E}" type="datetime1">
              <a:rPr lang="el-GR" smtClean="0"/>
              <a:t>27/6/2022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6B2-7C3C-4FA1-9D16-E23821600A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6046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29B3A-B013-4125-B72C-364BBB2C41AC}" type="datetime1">
              <a:rPr lang="el-GR" smtClean="0"/>
              <a:t>27/6/2022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6B2-7C3C-4FA1-9D16-E23821600A0C}" type="slidenum">
              <a:rPr lang="el-GR" smtClean="0"/>
              <a:t>‹#›</a:t>
            </a:fld>
            <a:endParaRPr lang="el-G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DEFD1-2BA2-4C2A-B49E-ACF7BD3111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657" y="44461"/>
            <a:ext cx="2046756" cy="749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4570AA-587E-4D2B-B454-41E8CBD283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0130"/>
            <a:ext cx="1794630" cy="72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85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43BD2-E2D4-4CA2-BDB3-FAB9BE73CBB7}" type="datetime1">
              <a:rPr lang="el-GR" smtClean="0"/>
              <a:t>27/6/2022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6B2-7C3C-4FA1-9D16-E23821600A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931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12695" y="1600571"/>
            <a:ext cx="7210545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226413" y="1600571"/>
            <a:ext cx="7212661" cy="4528598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06938-E8DF-4103-B65E-7985929D6141}" type="datetime1">
              <a:rPr lang="el-GR" smtClean="0"/>
              <a:t>27/6/2022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6B2-7C3C-4FA1-9D16-E23821600A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877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8F0AC-82F9-4FD9-BBDA-CFD627E4D577}" type="datetime1">
              <a:rPr lang="el-GR" smtClean="0"/>
              <a:t>27/6/2022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6B2-7C3C-4FA1-9D16-E23821600A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6678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5D63C-B7B8-4924-9750-613467D95BA9}" type="datetime1">
              <a:rPr lang="el-GR" smtClean="0"/>
              <a:t>27/6/2022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6B2-7C3C-4FA1-9D16-E23821600A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6829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F5B8C-10F0-4ABF-A28F-9153E2E86A54}" type="datetime1">
              <a:rPr lang="el-GR" smtClean="0"/>
              <a:t>27/6/2022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6B2-7C3C-4FA1-9D16-E23821600A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614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CF65-56EF-40F9-9661-8D18D091FA9A}" type="datetime1">
              <a:rPr lang="el-GR" smtClean="0"/>
              <a:t>27/6/2022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6B2-7C3C-4FA1-9D16-E23821600A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8601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A13B0-3C53-4C88-8ABD-935AF0CEC3EB}" type="datetime1">
              <a:rPr lang="el-GR" smtClean="0"/>
              <a:t>27/6/2022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6B2-7C3C-4FA1-9D16-E23821600A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68722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52CC8-888E-4872-9186-9A126F69D4DD}" type="datetime1">
              <a:rPr lang="el-GR" smtClean="0"/>
              <a:t>27/6/2022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3E6B2-7C3C-4FA1-9D16-E23821600A0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1610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chart" Target="../charts/chart1.xml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1.png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12" Type="http://schemas.openxmlformats.org/officeDocument/2006/relationships/image" Target="../media/image30.png"/><Relationship Id="rId2" Type="http://schemas.openxmlformats.org/officeDocument/2006/relationships/image" Target="../media/image33.emf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11" Type="http://schemas.openxmlformats.org/officeDocument/2006/relationships/image" Target="../media/image40.png"/><Relationship Id="rId5" Type="http://schemas.openxmlformats.org/officeDocument/2006/relationships/image" Target="../media/image36.emf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4" Type="http://schemas.openxmlformats.org/officeDocument/2006/relationships/image" Target="../media/image35.emf"/><Relationship Id="rId9" Type="http://schemas.openxmlformats.org/officeDocument/2006/relationships/image" Target="../media/image28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85757B25-DC1F-4370-904B-A9BEDEAA8365}"/>
              </a:ext>
            </a:extLst>
          </p:cNvPr>
          <p:cNvSpPr/>
          <p:nvPr/>
        </p:nvSpPr>
        <p:spPr>
          <a:xfrm>
            <a:off x="3286894" y="693490"/>
            <a:ext cx="5627077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ts val="554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ilroy ExtraBold"/>
                <a:cs typeface="Segoe UI" panose="020B0502040204020203" pitchFamily="34" charset="0"/>
              </a:rPr>
              <a:t>AKTOR CONCESSIONS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C08D25A-E203-47B2-994B-A823EFBA5661}"/>
              </a:ext>
            </a:extLst>
          </p:cNvPr>
          <p:cNvSpPr/>
          <p:nvPr/>
        </p:nvSpPr>
        <p:spPr>
          <a:xfrm>
            <a:off x="4078982" y="5013970"/>
            <a:ext cx="3612918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ts val="554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Corporate Presentation</a:t>
            </a:r>
          </a:p>
          <a:p>
            <a:pPr algn="ctr" fontAlgn="base">
              <a:spcBef>
                <a:spcPts val="554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June 2022</a:t>
            </a:r>
          </a:p>
        </p:txBody>
      </p:sp>
      <p:cxnSp>
        <p:nvCxnSpPr>
          <p:cNvPr id="19" name="Straight Connector 6">
            <a:extLst>
              <a:ext uri="{FF2B5EF4-FFF2-40B4-BE49-F238E27FC236}">
                <a16:creationId xmlns:a16="http://schemas.microsoft.com/office/drawing/2014/main" id="{64208699-DA16-4C07-A7C5-DB45132B84E0}"/>
              </a:ext>
            </a:extLst>
          </p:cNvPr>
          <p:cNvCxnSpPr>
            <a:cxnSpLocks/>
          </p:cNvCxnSpPr>
          <p:nvPr/>
        </p:nvCxnSpPr>
        <p:spPr>
          <a:xfrm>
            <a:off x="5662477" y="2089120"/>
            <a:ext cx="875913" cy="0"/>
          </a:xfrm>
          <a:prstGeom prst="line">
            <a:avLst/>
          </a:prstGeom>
          <a:ln w="76200">
            <a:solidFill>
              <a:srgbClr val="EF00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9CE1A1D-B203-4764-8969-A93895ACC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82" y="6064207"/>
            <a:ext cx="1924916" cy="772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F43602-3EB8-465D-AB58-505589E90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87" y="29967"/>
            <a:ext cx="1933226" cy="7078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3DD3CE-BBDF-4CAB-8DD5-4FF705C471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85"/>
          <a:stretch/>
        </p:blipFill>
        <p:spPr>
          <a:xfrm>
            <a:off x="0" y="2526492"/>
            <a:ext cx="3047830" cy="22757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14A437-B832-448D-92F0-9A243BD151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r="7691"/>
          <a:stretch/>
        </p:blipFill>
        <p:spPr>
          <a:xfrm>
            <a:off x="6092796" y="2520463"/>
            <a:ext cx="3026746" cy="22817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BE74CD-F2A1-4AA4-A9A9-3E782E1E4D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00" r="15565"/>
          <a:stretch/>
        </p:blipFill>
        <p:spPr>
          <a:xfrm>
            <a:off x="3011582" y="2523478"/>
            <a:ext cx="3083624" cy="22787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E86D9A-3071-43CE-BE39-9EAD8BF2A4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533" y="2499519"/>
            <a:ext cx="3142223" cy="230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78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3D6F777E-E764-1248-B761-6CF9F674C76E}"/>
              </a:ext>
            </a:extLst>
          </p:cNvPr>
          <p:cNvCxnSpPr>
            <a:cxnSpLocks/>
          </p:cNvCxnSpPr>
          <p:nvPr/>
        </p:nvCxnSpPr>
        <p:spPr>
          <a:xfrm>
            <a:off x="838622" y="456679"/>
            <a:ext cx="685619" cy="0"/>
          </a:xfrm>
          <a:prstGeom prst="line">
            <a:avLst/>
          </a:prstGeom>
          <a:ln w="79375">
            <a:solidFill>
              <a:srgbClr val="F000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4">
            <a:extLst>
              <a:ext uri="{FF2B5EF4-FFF2-40B4-BE49-F238E27FC236}">
                <a16:creationId xmlns:a16="http://schemas.microsoft.com/office/drawing/2014/main" id="{71E9BD3A-A044-A944-A637-EE5046DE82D8}"/>
              </a:ext>
            </a:extLst>
          </p:cNvPr>
          <p:cNvSpPr/>
          <p:nvPr/>
        </p:nvSpPr>
        <p:spPr>
          <a:xfrm>
            <a:off x="766614" y="570922"/>
            <a:ext cx="5400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n-GB" sz="3000" b="1" dirty="0">
                <a:latin typeface="Gilroy ExtraBold" pitchFamily="2" charset="77"/>
                <a:cs typeface="Segoe UI" panose="020B0502040204020203" pitchFamily="34" charset="0"/>
              </a:rPr>
              <a:t>Contents</a:t>
            </a:r>
            <a:r>
              <a:rPr lang="en-GB" sz="3000" b="1" dirty="0">
                <a:solidFill>
                  <a:srgbClr val="EF002C"/>
                </a:solidFill>
                <a:latin typeface="Gilroy ExtraBold" pitchFamily="2" charset="77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6" name="Rectangle 66">
            <a:extLst>
              <a:ext uri="{FF2B5EF4-FFF2-40B4-BE49-F238E27FC236}">
                <a16:creationId xmlns:a16="http://schemas.microsoft.com/office/drawing/2014/main" id="{A157D1DF-3B2C-AA4A-9A8C-3A745171F94B}"/>
              </a:ext>
            </a:extLst>
          </p:cNvPr>
          <p:cNvSpPr/>
          <p:nvPr/>
        </p:nvSpPr>
        <p:spPr>
          <a:xfrm>
            <a:off x="737450" y="2747403"/>
            <a:ext cx="4407070" cy="429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2899"/>
              </a:lnSpc>
              <a:spcBef>
                <a:spcPts val="554"/>
              </a:spcBef>
              <a:spcAft>
                <a:spcPct val="0"/>
              </a:spcAft>
              <a:defRPr/>
            </a:pPr>
            <a:r>
              <a:rPr lang="en-US" sz="2000" dirty="0">
                <a:latin typeface="Segoe UI Regular"/>
                <a:cs typeface="Segoe UI" panose="020B0502040204020203" pitchFamily="34" charset="0"/>
              </a:rPr>
              <a:t>2</a:t>
            </a:r>
            <a:r>
              <a:rPr lang="en-US" sz="2000" b="1" dirty="0">
                <a:solidFill>
                  <a:srgbClr val="FF0000"/>
                </a:solidFill>
                <a:latin typeface="Segoe UI Regular"/>
                <a:cs typeface="Segoe UI" panose="020B0502040204020203" pitchFamily="34" charset="0"/>
              </a:rPr>
              <a:t>.</a:t>
            </a:r>
            <a:r>
              <a:rPr lang="en-US" sz="2000" dirty="0">
                <a:latin typeface="Segoe UI Regular"/>
                <a:cs typeface="Segoe UI" panose="020B0502040204020203" pitchFamily="34" charset="0"/>
              </a:rPr>
              <a:t> Concessions at a glance</a:t>
            </a:r>
            <a:endParaRPr lang="el-GR" sz="2000" dirty="0">
              <a:latin typeface="Segoe UI Regular"/>
              <a:cs typeface="Segoe UI" panose="020B0502040204020203" pitchFamily="34" charset="0"/>
            </a:endParaRPr>
          </a:p>
        </p:txBody>
      </p:sp>
      <p:sp>
        <p:nvSpPr>
          <p:cNvPr id="18" name="Rectangle 66">
            <a:extLst>
              <a:ext uri="{FF2B5EF4-FFF2-40B4-BE49-F238E27FC236}">
                <a16:creationId xmlns:a16="http://schemas.microsoft.com/office/drawing/2014/main" id="{A157D1DF-3B2C-AA4A-9A8C-3A745171F94B}"/>
              </a:ext>
            </a:extLst>
          </p:cNvPr>
          <p:cNvSpPr/>
          <p:nvPr/>
        </p:nvSpPr>
        <p:spPr>
          <a:xfrm>
            <a:off x="752032" y="3360486"/>
            <a:ext cx="4407070" cy="429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2899"/>
              </a:lnSpc>
              <a:spcBef>
                <a:spcPts val="554"/>
              </a:spcBef>
              <a:spcAft>
                <a:spcPct val="0"/>
              </a:spcAft>
              <a:defRPr/>
            </a:pPr>
            <a:r>
              <a:rPr lang="en-US" sz="2000" dirty="0">
                <a:latin typeface="Segoe UI Regular"/>
                <a:cs typeface="Segoe UI" panose="020B0502040204020203" pitchFamily="34" charset="0"/>
              </a:rPr>
              <a:t>3</a:t>
            </a:r>
            <a:r>
              <a:rPr lang="en-US" sz="2000" b="1" dirty="0">
                <a:solidFill>
                  <a:srgbClr val="FF0000"/>
                </a:solidFill>
                <a:latin typeface="Segoe UI Regular"/>
                <a:cs typeface="Segoe UI" panose="020B0502040204020203" pitchFamily="34" charset="0"/>
              </a:rPr>
              <a:t>.</a:t>
            </a:r>
            <a:r>
              <a:rPr lang="en-US" sz="2000" dirty="0">
                <a:latin typeface="Segoe UI Regular"/>
                <a:cs typeface="Segoe UI" panose="020B0502040204020203" pitchFamily="34" charset="0"/>
              </a:rPr>
              <a:t> Participation Portfolio</a:t>
            </a:r>
            <a:endParaRPr lang="el-GR" sz="2000" dirty="0">
              <a:latin typeface="Segoe UI Regular"/>
              <a:cs typeface="Segoe UI" panose="020B0502040204020203" pitchFamily="34" charset="0"/>
            </a:endParaRPr>
          </a:p>
        </p:txBody>
      </p:sp>
      <p:sp>
        <p:nvSpPr>
          <p:cNvPr id="19" name="Rectangle 66">
            <a:extLst>
              <a:ext uri="{FF2B5EF4-FFF2-40B4-BE49-F238E27FC236}">
                <a16:creationId xmlns:a16="http://schemas.microsoft.com/office/drawing/2014/main" id="{A157D1DF-3B2C-AA4A-9A8C-3A745171F94B}"/>
              </a:ext>
            </a:extLst>
          </p:cNvPr>
          <p:cNvSpPr/>
          <p:nvPr/>
        </p:nvSpPr>
        <p:spPr>
          <a:xfrm>
            <a:off x="752032" y="4008558"/>
            <a:ext cx="4407070" cy="429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2899"/>
              </a:lnSpc>
              <a:spcBef>
                <a:spcPts val="554"/>
              </a:spcBef>
              <a:spcAft>
                <a:spcPct val="0"/>
              </a:spcAft>
              <a:defRPr/>
            </a:pPr>
            <a:r>
              <a:rPr lang="en-US" sz="2000" dirty="0">
                <a:latin typeface="Segoe UI Regular"/>
                <a:cs typeface="Segoe UI" panose="020B0502040204020203" pitchFamily="34" charset="0"/>
              </a:rPr>
              <a:t>4</a:t>
            </a:r>
            <a:r>
              <a:rPr lang="en-US" sz="2000" b="1" dirty="0">
                <a:solidFill>
                  <a:srgbClr val="FF0000"/>
                </a:solidFill>
                <a:latin typeface="Segoe UI Regular"/>
                <a:cs typeface="Segoe UI" panose="020B0502040204020203" pitchFamily="34" charset="0"/>
              </a:rPr>
              <a:t>.</a:t>
            </a:r>
            <a:r>
              <a:rPr lang="en-US" sz="2000" dirty="0">
                <a:latin typeface="Segoe UI Regular"/>
                <a:cs typeface="Segoe UI" panose="020B0502040204020203" pitchFamily="34" charset="0"/>
              </a:rPr>
              <a:t> Key Credit Highlights</a:t>
            </a:r>
            <a:endParaRPr lang="el-GR" sz="2000" dirty="0">
              <a:latin typeface="Segoe UI Regular"/>
              <a:cs typeface="Segoe UI" panose="020B0502040204020203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59102" y="2183973"/>
            <a:ext cx="6336704" cy="2836914"/>
            <a:chOff x="5159102" y="2183973"/>
            <a:chExt cx="6336704" cy="2836914"/>
          </a:xfrm>
        </p:grpSpPr>
        <p:pic>
          <p:nvPicPr>
            <p:cNvPr id="23" name="Picture 55">
              <a:extLst>
                <a:ext uri="{FF2B5EF4-FFF2-40B4-BE49-F238E27FC236}">
                  <a16:creationId xmlns:a16="http://schemas.microsoft.com/office/drawing/2014/main" id="{50D36436-DF3E-E64C-8565-F986A30DCD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87" b="26730"/>
            <a:stretch/>
          </p:blipFill>
          <p:spPr>
            <a:xfrm rot="16200000">
              <a:off x="4919187" y="2423890"/>
              <a:ext cx="2836910" cy="2357080"/>
            </a:xfrm>
            <a:prstGeom prst="rect">
              <a:avLst/>
            </a:prstGeom>
          </p:spPr>
        </p:pic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E28F6622-796E-AA44-B2B6-B73AE49B7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6413" t="915" r="23392" b="750"/>
            <a:stretch/>
          </p:blipFill>
          <p:spPr>
            <a:xfrm>
              <a:off x="9430021" y="2183973"/>
              <a:ext cx="2065785" cy="2836913"/>
            </a:xfrm>
            <a:prstGeom prst="rect">
              <a:avLst/>
            </a:prstGeom>
          </p:spPr>
        </p:pic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08244D35-53E1-EB4E-841A-895B7D28B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6294" t="7037" r="44161"/>
            <a:stretch/>
          </p:blipFill>
          <p:spPr>
            <a:xfrm>
              <a:off x="7475980" y="2183979"/>
              <a:ext cx="2005573" cy="2836908"/>
            </a:xfrm>
            <a:prstGeom prst="rect">
              <a:avLst/>
            </a:prstGeom>
          </p:spPr>
        </p:pic>
      </p:grpSp>
      <p:sp>
        <p:nvSpPr>
          <p:cNvPr id="13" name="Rectangle 66">
            <a:extLst>
              <a:ext uri="{FF2B5EF4-FFF2-40B4-BE49-F238E27FC236}">
                <a16:creationId xmlns:a16="http://schemas.microsoft.com/office/drawing/2014/main" id="{1CF08A11-483F-4559-9DF8-AD9F2E9C2B7A}"/>
              </a:ext>
            </a:extLst>
          </p:cNvPr>
          <p:cNvSpPr/>
          <p:nvPr/>
        </p:nvSpPr>
        <p:spPr>
          <a:xfrm>
            <a:off x="710017" y="2196343"/>
            <a:ext cx="4407070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2899"/>
              </a:lnSpc>
              <a:spcBef>
                <a:spcPts val="554"/>
              </a:spcBef>
              <a:spcAft>
                <a:spcPct val="0"/>
              </a:spcAft>
              <a:defRPr/>
            </a:pPr>
            <a:r>
              <a:rPr lang="en-US" sz="2000" dirty="0">
                <a:latin typeface="Segoe UI Regular"/>
                <a:cs typeface="Segoe UI" panose="020B0502040204020203" pitchFamily="34" charset="0"/>
              </a:rPr>
              <a:t>1</a:t>
            </a:r>
            <a:r>
              <a:rPr lang="en-US" sz="2000" b="1" dirty="0">
                <a:solidFill>
                  <a:srgbClr val="FF0000"/>
                </a:solidFill>
                <a:latin typeface="Segoe UI Regular"/>
                <a:cs typeface="Segoe UI" panose="020B0502040204020203" pitchFamily="34" charset="0"/>
              </a:rPr>
              <a:t>.</a:t>
            </a:r>
            <a:r>
              <a:rPr lang="en-US" sz="2000" dirty="0">
                <a:latin typeface="Segoe UI Regular"/>
                <a:cs typeface="Segoe UI" panose="020B0502040204020203" pitchFamily="34" charset="0"/>
              </a:rPr>
              <a:t> Profile</a:t>
            </a:r>
            <a:endParaRPr lang="el-GR" sz="2000" dirty="0">
              <a:latin typeface="Segoe UI Regular"/>
              <a:cs typeface="Segoe UI" panose="020B05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6B2-7C3C-4FA1-9D16-E23821600A0C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705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E18E2-DDBC-4427-8777-ABF00836E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37" y="1269554"/>
            <a:ext cx="10814277" cy="29523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AKTOR CONCESSIONS is the company, which literally opened the way for major concessions projects in Greece, undertaking relevant contracts already in the 1990s.</a:t>
            </a:r>
            <a:br>
              <a:rPr lang="en-US" sz="11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</a:br>
            <a:br>
              <a:rPr lang="en-US" sz="11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</a:br>
            <a:r>
              <a:rPr lang="en-US" sz="11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It is also the largest concessions company in Greece, covering the whole spectrum of concessions activities: financing, design, construction, maintenance and operation.</a:t>
            </a:r>
          </a:p>
          <a:p>
            <a:pPr marL="0" indent="0">
              <a:buNone/>
            </a:pPr>
            <a:endParaRPr lang="en-US" sz="1100" dirty="0">
              <a:solidFill>
                <a:prstClr val="black"/>
              </a:solidFill>
              <a:latin typeface="Segoe UI Regular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11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Possessing a majority stake in the </a:t>
            </a:r>
            <a:r>
              <a:rPr lang="en-US" sz="1100" dirty="0" err="1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Attiki</a:t>
            </a:r>
            <a:r>
              <a:rPr lang="en-US" sz="11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 </a:t>
            </a:r>
            <a:r>
              <a:rPr lang="en-US" sz="1100" dirty="0" err="1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Odos</a:t>
            </a:r>
            <a:r>
              <a:rPr lang="en-US" sz="11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 (65.8%) and </a:t>
            </a:r>
            <a:r>
              <a:rPr lang="en-US" sz="1100" dirty="0" err="1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Moreas</a:t>
            </a:r>
            <a:r>
              <a:rPr lang="en-US" sz="11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 (71.7%) Motorways, maintaining significant stakes (17-23%) in Olympia </a:t>
            </a:r>
            <a:r>
              <a:rPr lang="en-US" sz="1100" dirty="0" err="1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Odos</a:t>
            </a:r>
            <a:r>
              <a:rPr lang="en-US" sz="11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, Aegean Motorway, as well as in </a:t>
            </a:r>
            <a:r>
              <a:rPr lang="en-US" sz="1100" dirty="0" err="1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Rion</a:t>
            </a:r>
            <a:r>
              <a:rPr lang="en-US" sz="11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 – </a:t>
            </a:r>
            <a:r>
              <a:rPr lang="en-US" sz="1100" dirty="0" err="1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Antirrion</a:t>
            </a:r>
            <a:r>
              <a:rPr lang="en-US" sz="11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 Bridge. AKTOR CONCESSIONS holds a leading position in Greece, while continuously expanding its portfolio of activities.</a:t>
            </a:r>
          </a:p>
          <a:p>
            <a:endParaRPr lang="en-US" sz="1100" dirty="0">
              <a:solidFill>
                <a:prstClr val="black"/>
              </a:solidFill>
              <a:latin typeface="Segoe UI Regular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11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Beyond motorways, the company also participates in Car Park concessions, with a capacity of 5,639 parking spaces and the operation of another 2,195 parking spaces.</a:t>
            </a:r>
          </a:p>
          <a:p>
            <a:pPr marL="0" indent="0">
              <a:buNone/>
            </a:pPr>
            <a:endParaRPr lang="en-US" sz="1100" dirty="0">
              <a:solidFill>
                <a:prstClr val="black"/>
              </a:solidFill>
              <a:latin typeface="Segoe UI Regular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11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Moreover, AKTOR CONCESSIONS has signed a Concession Agreement for the right to use, operate, manage and develop the New </a:t>
            </a:r>
            <a:r>
              <a:rPr lang="en-US" sz="1100" dirty="0" err="1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Alimos</a:t>
            </a:r>
            <a:r>
              <a:rPr lang="en-US" sz="11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 Marina, largest marina in the Balkans, for a period of 40 years, with the right of mutual extension for another 10 years. The concession of the New </a:t>
            </a:r>
            <a:r>
              <a:rPr lang="en-US" sz="1100" dirty="0" err="1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Alimos</a:t>
            </a:r>
            <a:r>
              <a:rPr lang="en-US" sz="11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 Marina provides, among others,  the right of developing the terrestrial zone, for a wide use of tourism, culture and recreation purposes, allowing for the realization of an integrated tourism investment with a total value of around € 100 million on the rapidly developing coastal front of the Greek capital, with multiple added value in both local and national level.</a:t>
            </a:r>
            <a:endParaRPr lang="el-GR" sz="1100" dirty="0">
              <a:solidFill>
                <a:prstClr val="black"/>
              </a:solidFill>
              <a:latin typeface="Segoe UI Regular"/>
              <a:cs typeface="Segoe UI" panose="020B0502040204020203" pitchFamily="34" charset="0"/>
            </a:endParaRPr>
          </a:p>
        </p:txBody>
      </p:sp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C6EA134E-AAE0-4A71-B6B1-AF65EE4EF669}"/>
              </a:ext>
            </a:extLst>
          </p:cNvPr>
          <p:cNvCxnSpPr>
            <a:cxnSpLocks/>
          </p:cNvCxnSpPr>
          <p:nvPr/>
        </p:nvCxnSpPr>
        <p:spPr>
          <a:xfrm>
            <a:off x="838622" y="456679"/>
            <a:ext cx="685619" cy="0"/>
          </a:xfrm>
          <a:prstGeom prst="line">
            <a:avLst/>
          </a:prstGeom>
          <a:ln w="79375">
            <a:solidFill>
              <a:srgbClr val="F000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4">
            <a:extLst>
              <a:ext uri="{FF2B5EF4-FFF2-40B4-BE49-F238E27FC236}">
                <a16:creationId xmlns:a16="http://schemas.microsoft.com/office/drawing/2014/main" id="{A29B2495-4539-4334-860D-C0B904F3B087}"/>
              </a:ext>
            </a:extLst>
          </p:cNvPr>
          <p:cNvSpPr/>
          <p:nvPr/>
        </p:nvSpPr>
        <p:spPr>
          <a:xfrm>
            <a:off x="766614" y="570922"/>
            <a:ext cx="34805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n-GB" sz="3000" b="1" dirty="0">
                <a:latin typeface="Gilroy ExtraBold" pitchFamily="2" charset="77"/>
                <a:cs typeface="Segoe UI" panose="020B0502040204020203" pitchFamily="34" charset="0"/>
              </a:rPr>
              <a:t>Profile</a:t>
            </a:r>
            <a:r>
              <a:rPr lang="en-GB" sz="3000" b="1" dirty="0">
                <a:solidFill>
                  <a:srgbClr val="EF002C"/>
                </a:solidFill>
                <a:latin typeface="Gilroy ExtraBold" pitchFamily="2" charset="77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10628" y="4175462"/>
            <a:ext cx="10369154" cy="1715228"/>
            <a:chOff x="910628" y="4175462"/>
            <a:chExt cx="10369154" cy="17152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0870C5-9D23-4F68-BD21-8B71BC0F6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7014" y="4175463"/>
              <a:ext cx="3456386" cy="17152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D45959-FA57-4D5F-AE94-1B83FF107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0628" y="4175465"/>
              <a:ext cx="3456386" cy="17152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FCC5D7-0022-40FF-B2A6-815E82A7B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3398" y="4175462"/>
              <a:ext cx="3456384" cy="1715226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6B2-7C3C-4FA1-9D16-E23821600A0C}" type="slidenum">
              <a:rPr lang="el-GR" smtClean="0"/>
              <a:t>3</a:t>
            </a:fld>
            <a:endParaRPr lang="el-GR"/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86" y="6023882"/>
            <a:ext cx="2160000" cy="86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07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Ορθογώνιο 123"/>
          <p:cNvSpPr/>
          <p:nvPr/>
        </p:nvSpPr>
        <p:spPr>
          <a:xfrm>
            <a:off x="792048" y="4730294"/>
            <a:ext cx="2304000" cy="1152000"/>
          </a:xfrm>
          <a:prstGeom prst="rect">
            <a:avLst/>
          </a:prstGeom>
          <a:solidFill>
            <a:srgbClr val="F2F2F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34914">
              <a:defRPr/>
            </a:pPr>
            <a:endParaRPr lang="en-GB" sz="1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8" name="Ορθογώνιο 127"/>
          <p:cNvSpPr/>
          <p:nvPr/>
        </p:nvSpPr>
        <p:spPr>
          <a:xfrm>
            <a:off x="792048" y="3638558"/>
            <a:ext cx="2304000" cy="1286272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34914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7" name="Ορθογώνιο 126"/>
          <p:cNvSpPr/>
          <p:nvPr/>
        </p:nvSpPr>
        <p:spPr>
          <a:xfrm>
            <a:off x="792048" y="2692057"/>
            <a:ext cx="2304000" cy="1152000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34914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6" name="Ορθογώνιο 125"/>
          <p:cNvSpPr/>
          <p:nvPr/>
        </p:nvSpPr>
        <p:spPr>
          <a:xfrm>
            <a:off x="792048" y="1705958"/>
            <a:ext cx="2304000" cy="1152000"/>
          </a:xfrm>
          <a:prstGeom prst="rect">
            <a:avLst/>
          </a:prstGeom>
          <a:solidFill>
            <a:srgbClr val="7F7F7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34914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21">
            <a:extLst>
              <a:ext uri="{FF2B5EF4-FFF2-40B4-BE49-F238E27FC236}">
                <a16:creationId xmlns:a16="http://schemas.microsoft.com/office/drawing/2014/main" id="{B0C0A11E-DE41-4900-8861-BC8C17282ADE}"/>
              </a:ext>
            </a:extLst>
          </p:cNvPr>
          <p:cNvSpPr/>
          <p:nvPr/>
        </p:nvSpPr>
        <p:spPr>
          <a:xfrm>
            <a:off x="766614" y="1341562"/>
            <a:ext cx="54006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i="1" dirty="0">
                <a:latin typeface="Segoe UI Regular"/>
              </a:rPr>
              <a:t>Unique concession portfolio providing a stable cash flow base</a:t>
            </a:r>
            <a:endParaRPr lang="el-GR" sz="1300" i="1" dirty="0">
              <a:latin typeface="Segoe UI Regular"/>
            </a:endParaRPr>
          </a:p>
        </p:txBody>
      </p:sp>
      <p:cxnSp>
        <p:nvCxnSpPr>
          <p:cNvPr id="51" name="Straight Connector 7">
            <a:extLst>
              <a:ext uri="{FF2B5EF4-FFF2-40B4-BE49-F238E27FC236}">
                <a16:creationId xmlns:a16="http://schemas.microsoft.com/office/drawing/2014/main" id="{3D6F777E-E764-1248-B761-6CF9F674C76E}"/>
              </a:ext>
            </a:extLst>
          </p:cNvPr>
          <p:cNvCxnSpPr>
            <a:cxnSpLocks/>
          </p:cNvCxnSpPr>
          <p:nvPr/>
        </p:nvCxnSpPr>
        <p:spPr>
          <a:xfrm>
            <a:off x="838622" y="456679"/>
            <a:ext cx="685619" cy="0"/>
          </a:xfrm>
          <a:prstGeom prst="line">
            <a:avLst/>
          </a:prstGeom>
          <a:ln w="79375">
            <a:solidFill>
              <a:srgbClr val="F000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14">
            <a:extLst>
              <a:ext uri="{FF2B5EF4-FFF2-40B4-BE49-F238E27FC236}">
                <a16:creationId xmlns:a16="http://schemas.microsoft.com/office/drawing/2014/main" id="{71E9BD3A-A044-A944-A637-EE5046DE82D8}"/>
              </a:ext>
            </a:extLst>
          </p:cNvPr>
          <p:cNvSpPr/>
          <p:nvPr/>
        </p:nvSpPr>
        <p:spPr>
          <a:xfrm>
            <a:off x="766614" y="570922"/>
            <a:ext cx="69847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n-GB" sz="3000" b="1" dirty="0">
                <a:latin typeface="Gilroy ExtraBold" pitchFamily="2" charset="77"/>
                <a:cs typeface="Segoe UI" panose="020B0502040204020203" pitchFamily="34" charset="0"/>
              </a:rPr>
              <a:t>Concessions at a glance</a:t>
            </a:r>
            <a:r>
              <a:rPr lang="en-GB" sz="3000" b="1" dirty="0">
                <a:solidFill>
                  <a:srgbClr val="EF002C"/>
                </a:solidFill>
                <a:latin typeface="Gilroy ExtraBold" pitchFamily="2" charset="77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102" name="Rectangle 252"/>
          <p:cNvSpPr/>
          <p:nvPr/>
        </p:nvSpPr>
        <p:spPr>
          <a:xfrm>
            <a:off x="7751390" y="1672276"/>
            <a:ext cx="4011862" cy="1029600"/>
          </a:xfrm>
          <a:prstGeom prst="rect">
            <a:avLst/>
          </a:prstGeom>
          <a:noFill/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046" rIns="34046" rtlCol="0" anchor="ctr"/>
          <a:lstStyle/>
          <a:p>
            <a:pPr defTabSz="834914" fontAlgn="auto">
              <a:lnSpc>
                <a:spcPct val="110000"/>
              </a:lnSpc>
              <a:spcBef>
                <a:spcPts val="567"/>
              </a:spcBef>
              <a:spcAft>
                <a:spcPts val="0"/>
              </a:spcAft>
              <a:defRPr/>
            </a:pPr>
            <a:endParaRPr lang="en-GB" sz="757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Ομάδα 28"/>
          <p:cNvGrpSpPr/>
          <p:nvPr/>
        </p:nvGrpSpPr>
        <p:grpSpPr>
          <a:xfrm>
            <a:off x="8235056" y="2282022"/>
            <a:ext cx="1790003" cy="514542"/>
            <a:chOff x="8671037" y="2637706"/>
            <a:chExt cx="1790003" cy="514542"/>
          </a:xfrm>
        </p:grpSpPr>
        <p:grpSp>
          <p:nvGrpSpPr>
            <p:cNvPr id="24" name="Ομάδα 23"/>
            <p:cNvGrpSpPr/>
            <p:nvPr/>
          </p:nvGrpSpPr>
          <p:grpSpPr>
            <a:xfrm>
              <a:off x="9335566" y="2637706"/>
              <a:ext cx="1125474" cy="514542"/>
              <a:chOff x="9407574" y="2589976"/>
              <a:chExt cx="1125474" cy="514542"/>
            </a:xfrm>
          </p:grpSpPr>
          <p:pic>
            <p:nvPicPr>
              <p:cNvPr id="107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699104" y="2589976"/>
                <a:ext cx="612087" cy="24840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8" name="TextBox 107"/>
              <p:cNvSpPr txBox="1"/>
              <p:nvPr/>
            </p:nvSpPr>
            <p:spPr>
              <a:xfrm>
                <a:off x="9407574" y="2858297"/>
                <a:ext cx="1125474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tIns="0" bIns="0" rtlCol="0">
                <a:spAutoFit/>
              </a:bodyPr>
              <a:lstStyle/>
              <a:p>
                <a:pPr algn="ctr" defTabSz="83491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800" dirty="0">
                    <a:solidFill>
                      <a:prstClr val="black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Car Park Stations </a:t>
                </a:r>
              </a:p>
              <a:p>
                <a:pPr algn="ctr" defTabSz="83491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800" dirty="0">
                    <a:solidFill>
                      <a:prstClr val="black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5K Spaces </a:t>
                </a:r>
              </a:p>
            </p:txBody>
          </p:sp>
        </p:grpSp>
        <p:pic>
          <p:nvPicPr>
            <p:cNvPr id="110" name="Picture 85" descr="C:\Users\tgerbessiotis\AppData\Local\Microsoft\Windows\INetCache\Content.Outlook\3JFG8CQ4\Logo moreas_eng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1037" y="2726720"/>
              <a:ext cx="596454" cy="3535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7" name="Rounded Rectangle 196"/>
          <p:cNvSpPr/>
          <p:nvPr/>
        </p:nvSpPr>
        <p:spPr>
          <a:xfrm>
            <a:off x="3096049" y="1756478"/>
            <a:ext cx="3647230" cy="102960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046" rIns="34046" rtlCol="0" anchor="ctr"/>
          <a:lstStyle/>
          <a:p>
            <a:pPr marL="171450" indent="-171450" defTabSz="834914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Market leader in Greece since pioneering the first PPP / concession contracts in ‘90s</a:t>
            </a:r>
            <a:endParaRPr lang="en-GB" sz="1000" dirty="0">
              <a:solidFill>
                <a:prstClr val="black"/>
              </a:solidFill>
              <a:latin typeface="Segoe UI Regular"/>
              <a:cs typeface="Segoe UI" panose="020B0502040204020203" pitchFamily="34" charset="0"/>
            </a:endParaRPr>
          </a:p>
          <a:p>
            <a:pPr marL="171450" indent="-171450" defTabSz="834914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Participates in concessions through </a:t>
            </a:r>
            <a:r>
              <a:rPr lang="en-GB" sz="1000" b="1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Special Purpose Vehicles (SPVs) </a:t>
            </a:r>
            <a:r>
              <a:rPr lang="en-GB" sz="10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alongside strategic partners </a:t>
            </a:r>
          </a:p>
        </p:txBody>
      </p:sp>
      <p:sp>
        <p:nvSpPr>
          <p:cNvPr id="118" name="Rounded Rectangle 198"/>
          <p:cNvSpPr/>
          <p:nvPr/>
        </p:nvSpPr>
        <p:spPr>
          <a:xfrm>
            <a:off x="3096048" y="2836598"/>
            <a:ext cx="3647230" cy="102960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046" rIns="34046" rtlCol="0" anchor="ctr"/>
          <a:lstStyle/>
          <a:p>
            <a:pPr marL="171450" indent="-171450" defTabSz="834914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Participation in 450K and c.785km of highways, including some of Greece’s most critical infrastructure </a:t>
            </a:r>
          </a:p>
          <a:p>
            <a:pPr marL="171450" indent="-171450" defTabSz="834914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Critical nature of portfolio drives steady traffic volumes in the long term</a:t>
            </a:r>
          </a:p>
        </p:txBody>
      </p:sp>
      <p:sp>
        <p:nvSpPr>
          <p:cNvPr id="119" name="Rounded Rectangle 205"/>
          <p:cNvSpPr/>
          <p:nvPr/>
        </p:nvSpPr>
        <p:spPr>
          <a:xfrm>
            <a:off x="3096049" y="4924830"/>
            <a:ext cx="3647230" cy="102960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046" rIns="34046" rtlCol="0" anchor="ctr"/>
          <a:lstStyle/>
          <a:p>
            <a:pPr marL="171450" indent="-171450" defTabSz="834914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Experience across the whole range of concession activities with a strong track record and highly qualified personnel with expertise in niche technical areas provides a key competitive advantage </a:t>
            </a:r>
          </a:p>
          <a:p>
            <a:pPr marL="171450" indent="-171450" defTabSz="834914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Significant contribution to the Group’s financial results</a:t>
            </a:r>
            <a:endParaRPr lang="en-US" sz="1000" dirty="0">
              <a:solidFill>
                <a:prstClr val="black"/>
              </a:solidFill>
              <a:latin typeface="Segoe UI Regular"/>
              <a:cs typeface="Segoe UI" panose="020B0502040204020203" pitchFamily="34" charset="0"/>
            </a:endParaRPr>
          </a:p>
        </p:txBody>
      </p:sp>
      <p:sp>
        <p:nvSpPr>
          <p:cNvPr id="120" name="Rounded Rectangle 284"/>
          <p:cNvSpPr/>
          <p:nvPr/>
        </p:nvSpPr>
        <p:spPr>
          <a:xfrm>
            <a:off x="3096048" y="3866198"/>
            <a:ext cx="3647230" cy="1029600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046" rIns="34046" rtlCol="0" anchor="ctr"/>
          <a:lstStyle/>
          <a:p>
            <a:pPr marL="171450" indent="-171450" defTabSz="834914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Long-term visibility with average remaining portfolio concession life of c.16 years</a:t>
            </a:r>
          </a:p>
          <a:p>
            <a:pPr marL="171450" indent="-171450" defTabSz="834914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10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Strong cash flows from concessions driven by stable toll fees and traffic volumes with MAE loss of revenue insured from Concession Agreement 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1702870" y="1872621"/>
            <a:ext cx="136800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834914">
              <a:defRPr/>
            </a:pPr>
            <a:r>
              <a:rPr lang="en-GB" sz="1100" dirty="0">
                <a:latin typeface="Segoe UI Regular"/>
                <a:cs typeface="Segoe UI" panose="020B0502040204020203" pitchFamily="34" charset="0"/>
              </a:rPr>
              <a:t>Pioneer in concessions with market leading portfolio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1728048" y="5235511"/>
            <a:ext cx="1368000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83491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prstClr val="black"/>
                </a:solidFill>
                <a:latin typeface="Segoe UI Regular"/>
                <a:cs typeface="Segoe UI" panose="020B0502040204020203" pitchFamily="34" charset="0"/>
              </a:rPr>
              <a:t>Proven track records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1728048" y="4154230"/>
            <a:ext cx="1368000" cy="43088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83491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latin typeface="Segoe UI Regular"/>
                <a:cs typeface="Segoe UI" panose="020B0502040204020203" pitchFamily="34" charset="0"/>
              </a:rPr>
              <a:t>Long term stable cash flows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1702870" y="2905922"/>
            <a:ext cx="1440008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defTabSz="83491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latin typeface="Segoe UI Regular"/>
                <a:cs typeface="Segoe UI" panose="020B0502040204020203" pitchFamily="34" charset="0"/>
              </a:rPr>
              <a:t>Critical infrastructure portfolio of mature concessions</a:t>
            </a:r>
          </a:p>
        </p:txBody>
      </p:sp>
      <p:cxnSp>
        <p:nvCxnSpPr>
          <p:cNvPr id="59" name="Straight Connector 40">
            <a:extLst>
              <a:ext uri="{FF2B5EF4-FFF2-40B4-BE49-F238E27FC236}">
                <a16:creationId xmlns:a16="http://schemas.microsoft.com/office/drawing/2014/main" id="{0DD28828-5F33-4BAC-AA9C-E83BB29BC14E}"/>
              </a:ext>
            </a:extLst>
          </p:cNvPr>
          <p:cNvCxnSpPr>
            <a:cxnSpLocks/>
          </p:cNvCxnSpPr>
          <p:nvPr/>
        </p:nvCxnSpPr>
        <p:spPr>
          <a:xfrm flipH="1" flipV="1">
            <a:off x="792048" y="2858087"/>
            <a:ext cx="10452876" cy="1"/>
          </a:xfrm>
          <a:prstGeom prst="line">
            <a:avLst/>
          </a:prstGeom>
          <a:ln w="6350">
            <a:solidFill>
              <a:srgbClr val="EF00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40">
            <a:extLst>
              <a:ext uri="{FF2B5EF4-FFF2-40B4-BE49-F238E27FC236}">
                <a16:creationId xmlns:a16="http://schemas.microsoft.com/office/drawing/2014/main" id="{0DD28828-5F33-4BAC-AA9C-E83BB29BC14E}"/>
              </a:ext>
            </a:extLst>
          </p:cNvPr>
          <p:cNvCxnSpPr>
            <a:cxnSpLocks/>
          </p:cNvCxnSpPr>
          <p:nvPr/>
        </p:nvCxnSpPr>
        <p:spPr>
          <a:xfrm flipH="1">
            <a:off x="792048" y="3844057"/>
            <a:ext cx="10452408" cy="0"/>
          </a:xfrm>
          <a:prstGeom prst="line">
            <a:avLst/>
          </a:prstGeom>
          <a:ln w="6350">
            <a:solidFill>
              <a:srgbClr val="EF00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40">
            <a:extLst>
              <a:ext uri="{FF2B5EF4-FFF2-40B4-BE49-F238E27FC236}">
                <a16:creationId xmlns:a16="http://schemas.microsoft.com/office/drawing/2014/main" id="{0DD28828-5F33-4BAC-AA9C-E83BB29BC14E}"/>
              </a:ext>
            </a:extLst>
          </p:cNvPr>
          <p:cNvCxnSpPr>
            <a:cxnSpLocks/>
          </p:cNvCxnSpPr>
          <p:nvPr/>
        </p:nvCxnSpPr>
        <p:spPr>
          <a:xfrm flipH="1">
            <a:off x="792048" y="4924830"/>
            <a:ext cx="10427440" cy="0"/>
          </a:xfrm>
          <a:prstGeom prst="line">
            <a:avLst/>
          </a:prstGeom>
          <a:ln w="6350">
            <a:solidFill>
              <a:srgbClr val="EF00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Ομάδα 22"/>
          <p:cNvGrpSpPr/>
          <p:nvPr/>
        </p:nvGrpSpPr>
        <p:grpSpPr>
          <a:xfrm>
            <a:off x="7315409" y="2930094"/>
            <a:ext cx="3895123" cy="864096"/>
            <a:chOff x="7751390" y="3290573"/>
            <a:chExt cx="3895123" cy="864096"/>
          </a:xfrm>
        </p:grpSpPr>
        <p:sp>
          <p:nvSpPr>
            <p:cNvPr id="57" name="TextBox 56"/>
            <p:cNvSpPr txBox="1"/>
            <p:nvPr/>
          </p:nvSpPr>
          <p:spPr>
            <a:xfrm>
              <a:off x="7751390" y="3693004"/>
              <a:ext cx="1675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3491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800" dirty="0" err="1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Attiki</a:t>
              </a:r>
              <a:r>
                <a:rPr lang="en-GB" sz="8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800" dirty="0" err="1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Odos</a:t>
              </a:r>
              <a:r>
                <a:rPr lang="en-GB" sz="8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:  Crucial Ring Road</a:t>
              </a:r>
            </a:p>
            <a:p>
              <a:pPr algn="ctr" defTabSz="83491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8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Key Motorways connecting the largest cities in Greece 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0692346" y="3693004"/>
              <a:ext cx="9541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3491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8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450,000 daily vehicle crossing on average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9522334" y="3693004"/>
              <a:ext cx="1029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3491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8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785km of highways under management</a:t>
              </a:r>
            </a:p>
          </p:txBody>
        </p:sp>
        <p:pic>
          <p:nvPicPr>
            <p:cNvPr id="19" name="Picture 2" descr="C:\Users\georgiadou\Desktop\amaze\ELLAKTOR\ellaktor b presentation graphics\new02022022\attiki odos-0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3270" y="3290573"/>
              <a:ext cx="431241" cy="4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C:\Users\georgiadou\Desktop\amaze\ELLAKTOR\ellaktor b presentation graphics\new02022022\755 km-0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5015" y="3290573"/>
              <a:ext cx="444584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C:\Users\georgiadou\Desktop\amaze\ELLAKTOR\ellaktor b presentation graphics\new02022022\450000-0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7347" y="3290613"/>
              <a:ext cx="404167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2" name="Oval 26">
            <a:extLst>
              <a:ext uri="{FF2B5EF4-FFF2-40B4-BE49-F238E27FC236}">
                <a16:creationId xmlns:a16="http://schemas.microsoft.com/office/drawing/2014/main" id="{E3CF3178-D35F-3547-A0CD-8AC6BB46EE58}"/>
              </a:ext>
            </a:extLst>
          </p:cNvPr>
          <p:cNvSpPr/>
          <p:nvPr/>
        </p:nvSpPr>
        <p:spPr>
          <a:xfrm>
            <a:off x="11233783" y="2783724"/>
            <a:ext cx="161257" cy="161257"/>
          </a:xfrm>
          <a:prstGeom prst="ellipse">
            <a:avLst/>
          </a:prstGeom>
          <a:solidFill>
            <a:srgbClr val="EF0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113" name="Oval 26">
            <a:extLst>
              <a:ext uri="{FF2B5EF4-FFF2-40B4-BE49-F238E27FC236}">
                <a16:creationId xmlns:a16="http://schemas.microsoft.com/office/drawing/2014/main" id="{E3CF3178-D35F-3547-A0CD-8AC6BB46EE58}"/>
              </a:ext>
            </a:extLst>
          </p:cNvPr>
          <p:cNvSpPr/>
          <p:nvPr/>
        </p:nvSpPr>
        <p:spPr>
          <a:xfrm>
            <a:off x="11218375" y="3750170"/>
            <a:ext cx="161257" cy="161257"/>
          </a:xfrm>
          <a:prstGeom prst="ellipse">
            <a:avLst/>
          </a:prstGeom>
          <a:solidFill>
            <a:srgbClr val="EF0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121" name="Oval 26">
            <a:extLst>
              <a:ext uri="{FF2B5EF4-FFF2-40B4-BE49-F238E27FC236}">
                <a16:creationId xmlns:a16="http://schemas.microsoft.com/office/drawing/2014/main" id="{E3CF3178-D35F-3547-A0CD-8AC6BB46EE58}"/>
              </a:ext>
            </a:extLst>
          </p:cNvPr>
          <p:cNvSpPr/>
          <p:nvPr/>
        </p:nvSpPr>
        <p:spPr>
          <a:xfrm>
            <a:off x="11223364" y="4848902"/>
            <a:ext cx="161257" cy="161257"/>
          </a:xfrm>
          <a:prstGeom prst="ellipse">
            <a:avLst/>
          </a:prstGeom>
          <a:solidFill>
            <a:srgbClr val="EF0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pic>
        <p:nvPicPr>
          <p:cNvPr id="79" name="Picture 10" descr="image0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558" y="5018454"/>
            <a:ext cx="1262722" cy="86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11" descr="image0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980" y="5018454"/>
            <a:ext cx="1262722" cy="86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7381893" y="5685142"/>
            <a:ext cx="936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Segoe UI" panose="020B0502040204020203" pitchFamily="34" charset="0"/>
                <a:cs typeface="Segoe UI" panose="020B0502040204020203" pitchFamily="34" charset="0"/>
              </a:rPr>
              <a:t>EBITDA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0559702" y="5685142"/>
            <a:ext cx="10290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Segoe UI" panose="020B0502040204020203" pitchFamily="34" charset="0"/>
                <a:cs typeface="Segoe UI" panose="020B0502040204020203" pitchFamily="34" charset="0"/>
              </a:rPr>
              <a:t>CASH FLOW</a:t>
            </a:r>
          </a:p>
        </p:txBody>
      </p:sp>
      <p:pic>
        <p:nvPicPr>
          <p:cNvPr id="131" name="Picture 4" descr="C:\Users\georgiadou\Desktop\amaze\ELLAKTOR\ellaktor b presentation graphics\new02022022\proven track-0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86" y="5096209"/>
            <a:ext cx="610924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6" descr="C:\Users\georgiadou\Desktop\amaze\ELLAKTOR\ellaktor b presentation graphics\new02022022\long term-0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61" y="4112855"/>
            <a:ext cx="467177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georgiadou\Downloads\triangle-0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350" y="5378366"/>
            <a:ext cx="37014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7" descr="C:\Users\georgiadou\Downloads\triangle-0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03375" y="5378366"/>
            <a:ext cx="370146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georgiadou\Downloads\winner cup_black.png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62" y="2065998"/>
            <a:ext cx="485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georgiadou\Downloads\critical infarastructur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60" y="3121445"/>
            <a:ext cx="406046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>
            <a:extLst>
              <a:ext uri="{FF2B5EF4-FFF2-40B4-BE49-F238E27FC236}">
                <a16:creationId xmlns:a16="http://schemas.microsoft.com/office/drawing/2014/main" id="{19C0BB60-DAA5-4347-B249-B9821EC90A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94242" y="1487756"/>
            <a:ext cx="733631" cy="733631"/>
          </a:xfrm>
          <a:prstGeom prst="rect">
            <a:avLst/>
          </a:prstGeom>
        </p:spPr>
      </p:pic>
      <p:pic>
        <p:nvPicPr>
          <p:cNvPr id="58" name="Picture 18">
            <a:extLst>
              <a:ext uri="{FF2B5EF4-FFF2-40B4-BE49-F238E27FC236}">
                <a16:creationId xmlns:a16="http://schemas.microsoft.com/office/drawing/2014/main" id="{1E3BABE4-E5B9-E344-A904-5DC79ABDD6C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5884" b="26770"/>
          <a:stretch/>
        </p:blipFill>
        <p:spPr>
          <a:xfrm>
            <a:off x="8806036" y="1680076"/>
            <a:ext cx="815290" cy="467532"/>
          </a:xfrm>
          <a:prstGeom prst="rect">
            <a:avLst/>
          </a:prstGeom>
        </p:spPr>
      </p:pic>
      <p:pic>
        <p:nvPicPr>
          <p:cNvPr id="2050" name="Picture 2" descr="C:\Users\georgiadou\Downloads\logo_attiki-odos_en-01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769" y="1715776"/>
            <a:ext cx="606701" cy="40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3" name="Chart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0742798"/>
              </p:ext>
            </p:extLst>
          </p:nvPr>
        </p:nvGraphicFramePr>
        <p:xfrm>
          <a:off x="7100377" y="3949165"/>
          <a:ext cx="4181475" cy="9756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pic>
        <p:nvPicPr>
          <p:cNvPr id="60" name="Picture 5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54459" y="2262970"/>
            <a:ext cx="1264188" cy="58606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6B2-7C3C-4FA1-9D16-E23821600A0C}" type="slidenum">
              <a:rPr lang="el-GR" smtClean="0"/>
              <a:t>4</a:t>
            </a:fld>
            <a:endParaRPr lang="el-G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3DD72D-7F76-4044-9BC9-480C55E422B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833" t="38512" r="22051" b="28288"/>
          <a:stretch/>
        </p:blipFill>
        <p:spPr>
          <a:xfrm>
            <a:off x="9908428" y="2323838"/>
            <a:ext cx="1336028" cy="36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6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8" grpId="0"/>
      <p:bldP spid="119" grpId="0"/>
      <p:bldP spid="1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eorgiadou\Downloads\map greece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358199"/>
            <a:ext cx="4486756" cy="494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Oval 26">
            <a:extLst>
              <a:ext uri="{FF2B5EF4-FFF2-40B4-BE49-F238E27FC236}">
                <a16:creationId xmlns:a16="http://schemas.microsoft.com/office/drawing/2014/main" id="{E3CF3178-D35F-3547-A0CD-8AC6BB46EE58}"/>
              </a:ext>
            </a:extLst>
          </p:cNvPr>
          <p:cNvSpPr/>
          <p:nvPr/>
        </p:nvSpPr>
        <p:spPr>
          <a:xfrm>
            <a:off x="9141478" y="2023858"/>
            <a:ext cx="161257" cy="161257"/>
          </a:xfrm>
          <a:prstGeom prst="ellipse">
            <a:avLst/>
          </a:prstGeom>
          <a:solidFill>
            <a:srgbClr val="EF0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cxnSp>
        <p:nvCxnSpPr>
          <p:cNvPr id="58" name="Straight Connector 53">
            <a:extLst>
              <a:ext uri="{FF2B5EF4-FFF2-40B4-BE49-F238E27FC236}">
                <a16:creationId xmlns:a16="http://schemas.microsoft.com/office/drawing/2014/main" id="{57441491-EB23-D849-9B51-E7B3D38A61D5}"/>
              </a:ext>
            </a:extLst>
          </p:cNvPr>
          <p:cNvCxnSpPr>
            <a:cxnSpLocks/>
            <a:stCxn id="56" idx="4"/>
          </p:cNvCxnSpPr>
          <p:nvPr/>
        </p:nvCxnSpPr>
        <p:spPr>
          <a:xfrm>
            <a:off x="9222107" y="2185115"/>
            <a:ext cx="0" cy="541235"/>
          </a:xfrm>
          <a:prstGeom prst="line">
            <a:avLst/>
          </a:prstGeom>
          <a:ln w="3175">
            <a:solidFill>
              <a:srgbClr val="EF00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40">
            <a:extLst>
              <a:ext uri="{FF2B5EF4-FFF2-40B4-BE49-F238E27FC236}">
                <a16:creationId xmlns:a16="http://schemas.microsoft.com/office/drawing/2014/main" id="{8AA6A77F-AB18-2C46-A6FE-F3DF956925B7}"/>
              </a:ext>
            </a:extLst>
          </p:cNvPr>
          <p:cNvCxnSpPr>
            <a:cxnSpLocks/>
          </p:cNvCxnSpPr>
          <p:nvPr/>
        </p:nvCxnSpPr>
        <p:spPr>
          <a:xfrm flipH="1" flipV="1">
            <a:off x="6310713" y="2724146"/>
            <a:ext cx="2911394" cy="2204"/>
          </a:xfrm>
          <a:prstGeom prst="line">
            <a:avLst/>
          </a:prstGeom>
          <a:ln w="3175" cap="sq">
            <a:solidFill>
              <a:srgbClr val="EF002C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14">
            <a:extLst>
              <a:ext uri="{FF2B5EF4-FFF2-40B4-BE49-F238E27FC236}">
                <a16:creationId xmlns:a16="http://schemas.microsoft.com/office/drawing/2014/main" id="{71E9BD3A-A044-A944-A637-EE5046DE82D8}"/>
              </a:ext>
            </a:extLst>
          </p:cNvPr>
          <p:cNvSpPr/>
          <p:nvPr/>
        </p:nvSpPr>
        <p:spPr>
          <a:xfrm>
            <a:off x="766614" y="570922"/>
            <a:ext cx="102971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n-GB" sz="3000" b="1" dirty="0">
                <a:latin typeface="Gilroy ExtraBold" pitchFamily="2" charset="77"/>
                <a:cs typeface="Segoe UI" panose="020B0502040204020203" pitchFamily="34" charset="0"/>
              </a:rPr>
              <a:t>Concessions</a:t>
            </a:r>
            <a:r>
              <a:rPr lang="el-GR" sz="3000" b="1" dirty="0">
                <a:latin typeface="Gilroy ExtraBold" pitchFamily="2" charset="77"/>
                <a:cs typeface="Segoe UI" panose="020B0502040204020203" pitchFamily="34" charset="0"/>
              </a:rPr>
              <a:t>’ </a:t>
            </a:r>
            <a:r>
              <a:rPr lang="en-US" sz="3000" b="1" dirty="0">
                <a:latin typeface="Gilroy ExtraBold" pitchFamily="2" charset="77"/>
                <a:cs typeface="Segoe UI" panose="020B0502040204020203" pitchFamily="34" charset="0"/>
              </a:rPr>
              <a:t>Participations Portfolio in Snapshot</a:t>
            </a:r>
            <a:r>
              <a:rPr lang="en-GB" sz="3000" b="1" dirty="0">
                <a:solidFill>
                  <a:srgbClr val="EF002C"/>
                </a:solidFill>
                <a:latin typeface="Gilroy ExtraBold" pitchFamily="2" charset="77"/>
                <a:cs typeface="Segoe UI" panose="020B0502040204020203" pitchFamily="34" charset="0"/>
              </a:rPr>
              <a:t>.</a:t>
            </a:r>
          </a:p>
        </p:txBody>
      </p:sp>
      <p:sp>
        <p:nvSpPr>
          <p:cNvPr id="64" name="Text Box 145"/>
          <p:cNvSpPr txBox="1">
            <a:spLocks noChangeArrowheads="1"/>
          </p:cNvSpPr>
          <p:nvPr/>
        </p:nvSpPr>
        <p:spPr bwMode="auto">
          <a:xfrm>
            <a:off x="9195201" y="4013202"/>
            <a:ext cx="2005200" cy="5400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en-GB" altLang="el-GR" sz="1100" b="1" dirty="0" err="1">
                <a:latin typeface="Segoe UI Regular"/>
                <a:cs typeface="Segoe UI" panose="020B0502040204020203" pitchFamily="34" charset="0"/>
              </a:rPr>
              <a:t>Attiki</a:t>
            </a:r>
            <a:r>
              <a:rPr lang="en-GB" altLang="el-GR" sz="1100" b="1" dirty="0">
                <a:latin typeface="Segoe UI Regular"/>
                <a:cs typeface="Segoe UI" panose="020B0502040204020203" pitchFamily="34" charset="0"/>
              </a:rPr>
              <a:t> </a:t>
            </a:r>
            <a:r>
              <a:rPr lang="en-GB" altLang="el-GR" sz="1100" b="1" dirty="0" err="1">
                <a:latin typeface="Segoe UI Regular"/>
                <a:cs typeface="Segoe UI" panose="020B0502040204020203" pitchFamily="34" charset="0"/>
              </a:rPr>
              <a:t>Odos</a:t>
            </a:r>
            <a:endParaRPr lang="en-GB" altLang="el-GR" sz="1100" b="1" dirty="0">
              <a:latin typeface="Segoe UI Regular"/>
              <a:cs typeface="Segoe UI" panose="020B0502040204020203" pitchFamily="34" charset="0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</a:pPr>
            <a:r>
              <a:rPr lang="en-GB" altLang="el-GR" sz="1100" dirty="0">
                <a:latin typeface="Segoe UI Regular"/>
                <a:cs typeface="Segoe UI" panose="020B0502040204020203" pitchFamily="34" charset="0"/>
              </a:rPr>
              <a:t>(Athens Ring  Road)</a:t>
            </a:r>
            <a:r>
              <a:rPr lang="en-GB" altLang="el-GR" sz="1100" b="1" dirty="0">
                <a:latin typeface="Segoe UI Regular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65" name="Text Box 166"/>
          <p:cNvSpPr txBox="1">
            <a:spLocks noChangeArrowheads="1"/>
          </p:cNvSpPr>
          <p:nvPr/>
        </p:nvSpPr>
        <p:spPr bwMode="auto">
          <a:xfrm>
            <a:off x="838622" y="1269554"/>
            <a:ext cx="3097664" cy="540000"/>
          </a:xfrm>
          <a:prstGeom prst="rect">
            <a:avLst/>
          </a:prstGeom>
          <a:noFill/>
          <a:ln>
            <a:noFill/>
          </a:ln>
          <a:extLst/>
        </p:spPr>
        <p:txBody>
          <a:bodyPr tIns="91440" bIns="9144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altLang="el-GR" sz="1100" b="1" dirty="0">
                <a:latin typeface="Segoe UI Regular"/>
                <a:cs typeface="Segoe UI" panose="020B0502040204020203" pitchFamily="34" charset="0"/>
              </a:rPr>
              <a:t>Operation of Motorways</a:t>
            </a:r>
            <a:r>
              <a:rPr lang="el-GR" altLang="el-GR" sz="1100" b="1" dirty="0">
                <a:latin typeface="Segoe UI Regular"/>
                <a:cs typeface="Segoe UI" panose="020B0502040204020203" pitchFamily="34" charset="0"/>
              </a:rPr>
              <a:t>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altLang="el-GR" sz="1100" b="1" dirty="0">
                <a:latin typeface="Segoe UI Regular"/>
                <a:cs typeface="Segoe UI" panose="020B0502040204020203" pitchFamily="34" charset="0"/>
              </a:rPr>
              <a:t>Motor Services Stations &amp;</a:t>
            </a:r>
            <a:r>
              <a:rPr lang="el-GR" altLang="el-GR" sz="1100" b="1" dirty="0">
                <a:latin typeface="Segoe UI Regular"/>
                <a:cs typeface="Segoe UI" panose="020B0502040204020203" pitchFamily="34" charset="0"/>
              </a:rPr>
              <a:t>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</a:pPr>
            <a:r>
              <a:rPr lang="en-GB" altLang="el-GR" sz="1100" b="1" dirty="0">
                <a:latin typeface="Segoe UI Regular"/>
                <a:cs typeface="Segoe UI" panose="020B0502040204020203" pitchFamily="34" charset="0"/>
              </a:rPr>
              <a:t>Car Parking Stations</a:t>
            </a:r>
          </a:p>
        </p:txBody>
      </p:sp>
      <p:sp>
        <p:nvSpPr>
          <p:cNvPr id="66" name="Text Box 145"/>
          <p:cNvSpPr txBox="1">
            <a:spLocks noChangeArrowheads="1"/>
          </p:cNvSpPr>
          <p:nvPr/>
        </p:nvSpPr>
        <p:spPr bwMode="auto">
          <a:xfrm>
            <a:off x="9299782" y="3259703"/>
            <a:ext cx="1980000" cy="5400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200"/>
              </a:spcBef>
              <a:spcAft>
                <a:spcPts val="200"/>
              </a:spcAft>
            </a:pPr>
            <a:r>
              <a:rPr lang="en-GB" altLang="el-GR" sz="1100" b="1" dirty="0">
                <a:latin typeface="Segoe UI Regular"/>
                <a:cs typeface="Segoe UI" panose="020B0502040204020203" pitchFamily="34" charset="0"/>
              </a:rPr>
              <a:t>Car Park Stations</a:t>
            </a:r>
          </a:p>
        </p:txBody>
      </p:sp>
      <p:sp>
        <p:nvSpPr>
          <p:cNvPr id="67" name="TextBox 71"/>
          <p:cNvSpPr txBox="1"/>
          <p:nvPr/>
        </p:nvSpPr>
        <p:spPr>
          <a:xfrm>
            <a:off x="8615486" y="4493030"/>
            <a:ext cx="6698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100" dirty="0">
                <a:latin typeface="Segoe UI Regular"/>
                <a:cs typeface="Segoe UI" panose="020B0502040204020203" pitchFamily="34" charset="0"/>
              </a:rPr>
              <a:t>65.7%</a:t>
            </a:r>
          </a:p>
        </p:txBody>
      </p:sp>
      <p:sp>
        <p:nvSpPr>
          <p:cNvPr id="68" name="TextBox 73"/>
          <p:cNvSpPr txBox="1"/>
          <p:nvPr/>
        </p:nvSpPr>
        <p:spPr>
          <a:xfrm>
            <a:off x="8697499" y="2434072"/>
            <a:ext cx="6313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100" dirty="0">
                <a:latin typeface="Segoe UI Regular"/>
                <a:cs typeface="Segoe UI" panose="020B0502040204020203" pitchFamily="34" charset="0"/>
              </a:rPr>
              <a:t>22.2%</a:t>
            </a:r>
          </a:p>
        </p:txBody>
      </p:sp>
      <p:sp>
        <p:nvSpPr>
          <p:cNvPr id="69" name="Text Box 143"/>
          <p:cNvSpPr txBox="1">
            <a:spLocks noChangeArrowheads="1"/>
          </p:cNvSpPr>
          <p:nvPr/>
        </p:nvSpPr>
        <p:spPr bwMode="auto">
          <a:xfrm>
            <a:off x="9299782" y="1852962"/>
            <a:ext cx="19800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en-GB" sz="1100" b="1" dirty="0">
                <a:latin typeface="Segoe UI Regular"/>
                <a:cs typeface="Segoe UI" panose="020B0502040204020203" pitchFamily="34" charset="0"/>
              </a:rPr>
              <a:t>Aegean</a:t>
            </a:r>
            <a:r>
              <a:rPr lang="en-GB" sz="1100" dirty="0">
                <a:latin typeface="Segoe UI Regular"/>
                <a:cs typeface="Segoe UI" panose="020B0502040204020203" pitchFamily="34" charset="0"/>
              </a:rPr>
              <a:t> </a:t>
            </a:r>
            <a:r>
              <a:rPr lang="en-GB" sz="1100" b="1" dirty="0">
                <a:latin typeface="Segoe UI Regular"/>
                <a:cs typeface="Segoe UI" panose="020B0502040204020203" pitchFamily="34" charset="0"/>
              </a:rPr>
              <a:t>Motorway</a:t>
            </a:r>
            <a:br>
              <a:rPr lang="en-GB" sz="1100" dirty="0">
                <a:latin typeface="Segoe UI Regular"/>
                <a:cs typeface="Segoe UI" panose="020B0502040204020203" pitchFamily="34" charset="0"/>
              </a:rPr>
            </a:br>
            <a:r>
              <a:rPr lang="en-GB" sz="1100" dirty="0">
                <a:latin typeface="Segoe UI Regular"/>
                <a:cs typeface="Segoe UI" panose="020B0502040204020203" pitchFamily="34" charset="0"/>
              </a:rPr>
              <a:t>(</a:t>
            </a:r>
            <a:r>
              <a:rPr lang="en-GB" sz="1100" dirty="0" err="1">
                <a:latin typeface="Segoe UI Regular"/>
                <a:cs typeface="Segoe UI" panose="020B0502040204020203" pitchFamily="34" charset="0"/>
              </a:rPr>
              <a:t>Maliakos</a:t>
            </a:r>
            <a:r>
              <a:rPr lang="en-GB" sz="1100" dirty="0">
                <a:latin typeface="Segoe UI Regular"/>
                <a:cs typeface="Segoe UI" panose="020B0502040204020203" pitchFamily="34" charset="0"/>
              </a:rPr>
              <a:t> – </a:t>
            </a:r>
            <a:r>
              <a:rPr lang="en-GB" sz="1100" dirty="0" err="1">
                <a:latin typeface="Segoe UI Regular"/>
                <a:cs typeface="Segoe UI" panose="020B0502040204020203" pitchFamily="34" charset="0"/>
              </a:rPr>
              <a:t>Klidi</a:t>
            </a:r>
            <a:r>
              <a:rPr lang="en-GB" sz="1100" dirty="0">
                <a:latin typeface="Segoe UI Regular"/>
                <a:cs typeface="Segoe UI" panose="020B0502040204020203" pitchFamily="34" charset="0"/>
              </a:rPr>
              <a:t> Highway)</a:t>
            </a:r>
          </a:p>
        </p:txBody>
      </p:sp>
      <p:sp>
        <p:nvSpPr>
          <p:cNvPr id="70" name="Rectangle 80"/>
          <p:cNvSpPr/>
          <p:nvPr/>
        </p:nvSpPr>
        <p:spPr>
          <a:xfrm>
            <a:off x="838622" y="1809554"/>
            <a:ext cx="1598515" cy="2308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altLang="el-GR" sz="900" dirty="0">
                <a:solidFill>
                  <a:srgbClr val="505050"/>
                </a:solidFill>
                <a:latin typeface="Segoe UI Regular"/>
                <a:cs typeface="Segoe UI" panose="020B0502040204020203" pitchFamily="34" charset="0"/>
              </a:rPr>
              <a:t>In full operation since 2017 </a:t>
            </a:r>
            <a:endParaRPr lang="en-US" sz="900" dirty="0">
              <a:solidFill>
                <a:srgbClr val="505050"/>
              </a:solidFill>
              <a:latin typeface="Segoe UI Regular"/>
              <a:cs typeface="Segoe UI" panose="020B0502040204020203" pitchFamily="34" charset="0"/>
            </a:endParaRPr>
          </a:p>
        </p:txBody>
      </p:sp>
      <p:sp>
        <p:nvSpPr>
          <p:cNvPr id="71" name="TextBox 58"/>
          <p:cNvSpPr txBox="1">
            <a:spLocks noChangeArrowheads="1"/>
          </p:cNvSpPr>
          <p:nvPr/>
        </p:nvSpPr>
        <p:spPr bwMode="auto">
          <a:xfrm>
            <a:off x="9299782" y="2357018"/>
            <a:ext cx="1980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el-GR" sz="900" dirty="0">
                <a:solidFill>
                  <a:srgbClr val="505050"/>
                </a:solidFill>
                <a:latin typeface="Segoe UI Regular"/>
                <a:cs typeface="Segoe UI" panose="020B0502040204020203" pitchFamily="34" charset="0"/>
              </a:rPr>
              <a:t>In full operation since Sept. 2017</a:t>
            </a:r>
          </a:p>
          <a:p>
            <a:r>
              <a:rPr lang="en-GB" altLang="el-GR" sz="900" dirty="0">
                <a:solidFill>
                  <a:srgbClr val="505050"/>
                </a:solidFill>
                <a:latin typeface="Segoe UI Regular"/>
                <a:cs typeface="Segoe UI" panose="020B0502040204020203" pitchFamily="34" charset="0"/>
              </a:rPr>
              <a:t>Concession period ends in 2038 </a:t>
            </a:r>
          </a:p>
        </p:txBody>
      </p:sp>
      <p:sp>
        <p:nvSpPr>
          <p:cNvPr id="73" name="TextBox 56"/>
          <p:cNvSpPr txBox="1">
            <a:spLocks noChangeArrowheads="1"/>
          </p:cNvSpPr>
          <p:nvPr/>
        </p:nvSpPr>
        <p:spPr bwMode="auto">
          <a:xfrm>
            <a:off x="9215218" y="4487241"/>
            <a:ext cx="1992556" cy="369332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GB" altLang="el-GR" sz="900" dirty="0">
                <a:solidFill>
                  <a:srgbClr val="505050"/>
                </a:solidFill>
                <a:latin typeface="Segoe UI Regular"/>
                <a:cs typeface="Segoe UI" panose="020B0502040204020203" pitchFamily="34" charset="0"/>
              </a:rPr>
              <a:t>In full operation since Mar. 2001</a:t>
            </a:r>
          </a:p>
          <a:p>
            <a:r>
              <a:rPr lang="en-GB" altLang="el-GR" sz="900" dirty="0">
                <a:solidFill>
                  <a:srgbClr val="505050"/>
                </a:solidFill>
                <a:latin typeface="Segoe UI Regular"/>
                <a:cs typeface="Segoe UI" panose="020B0502040204020203" pitchFamily="34" charset="0"/>
              </a:rPr>
              <a:t>Concession period ends in 2024</a:t>
            </a:r>
          </a:p>
        </p:txBody>
      </p:sp>
      <p:cxnSp>
        <p:nvCxnSpPr>
          <p:cNvPr id="84" name="Straight Connector 40">
            <a:extLst>
              <a:ext uri="{FF2B5EF4-FFF2-40B4-BE49-F238E27FC236}">
                <a16:creationId xmlns:a16="http://schemas.microsoft.com/office/drawing/2014/main" id="{8AA6A77F-AB18-2C46-A6FE-F3DF956925B7}"/>
              </a:ext>
            </a:extLst>
          </p:cNvPr>
          <p:cNvCxnSpPr>
            <a:cxnSpLocks/>
          </p:cNvCxnSpPr>
          <p:nvPr/>
        </p:nvCxnSpPr>
        <p:spPr>
          <a:xfrm flipH="1" flipV="1">
            <a:off x="6723886" y="1708947"/>
            <a:ext cx="2331767" cy="1820755"/>
          </a:xfrm>
          <a:prstGeom prst="line">
            <a:avLst/>
          </a:prstGeom>
          <a:ln w="3175" cap="sq">
            <a:solidFill>
              <a:srgbClr val="EF002C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26">
            <a:extLst>
              <a:ext uri="{FF2B5EF4-FFF2-40B4-BE49-F238E27FC236}">
                <a16:creationId xmlns:a16="http://schemas.microsoft.com/office/drawing/2014/main" id="{E3CF3178-D35F-3547-A0CD-8AC6BB46EE58}"/>
              </a:ext>
            </a:extLst>
          </p:cNvPr>
          <p:cNvSpPr/>
          <p:nvPr/>
        </p:nvSpPr>
        <p:spPr>
          <a:xfrm>
            <a:off x="9493941" y="3449074"/>
            <a:ext cx="161257" cy="161257"/>
          </a:xfrm>
          <a:prstGeom prst="ellipse">
            <a:avLst/>
          </a:prstGeom>
          <a:solidFill>
            <a:srgbClr val="EF0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cxnSp>
        <p:nvCxnSpPr>
          <p:cNvPr id="86" name="Straight Connector 40">
            <a:extLst>
              <a:ext uri="{FF2B5EF4-FFF2-40B4-BE49-F238E27FC236}">
                <a16:creationId xmlns:a16="http://schemas.microsoft.com/office/drawing/2014/main" id="{8AA6A77F-AB18-2C46-A6FE-F3DF956925B7}"/>
              </a:ext>
            </a:extLst>
          </p:cNvPr>
          <p:cNvCxnSpPr>
            <a:cxnSpLocks/>
          </p:cNvCxnSpPr>
          <p:nvPr/>
        </p:nvCxnSpPr>
        <p:spPr>
          <a:xfrm flipH="1">
            <a:off x="7443967" y="3529703"/>
            <a:ext cx="1611686" cy="1131571"/>
          </a:xfrm>
          <a:prstGeom prst="line">
            <a:avLst/>
          </a:prstGeom>
          <a:ln w="3175" cap="sq">
            <a:solidFill>
              <a:srgbClr val="EF002C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53">
            <a:extLst>
              <a:ext uri="{FF2B5EF4-FFF2-40B4-BE49-F238E27FC236}">
                <a16:creationId xmlns:a16="http://schemas.microsoft.com/office/drawing/2014/main" id="{57441491-EB23-D849-9B51-E7B3D38A61D5}"/>
              </a:ext>
            </a:extLst>
          </p:cNvPr>
          <p:cNvCxnSpPr>
            <a:cxnSpLocks/>
            <a:stCxn id="85" idx="2"/>
          </p:cNvCxnSpPr>
          <p:nvPr/>
        </p:nvCxnSpPr>
        <p:spPr>
          <a:xfrm flipH="1">
            <a:off x="9055653" y="3529703"/>
            <a:ext cx="438288" cy="0"/>
          </a:xfrm>
          <a:prstGeom prst="line">
            <a:avLst/>
          </a:prstGeom>
          <a:ln w="3175">
            <a:solidFill>
              <a:srgbClr val="EF00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0"/>
          <p:cNvSpPr/>
          <p:nvPr/>
        </p:nvSpPr>
        <p:spPr>
          <a:xfrm>
            <a:off x="9655198" y="3609754"/>
            <a:ext cx="995785" cy="2308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altLang="el-GR" sz="900" dirty="0">
                <a:solidFill>
                  <a:srgbClr val="505050"/>
                </a:solidFill>
                <a:latin typeface="Segoe UI Regular"/>
                <a:cs typeface="Segoe UI" panose="020B0502040204020203" pitchFamily="34" charset="0"/>
              </a:rPr>
              <a:t>In full operation</a:t>
            </a:r>
          </a:p>
        </p:txBody>
      </p:sp>
      <p:cxnSp>
        <p:nvCxnSpPr>
          <p:cNvPr id="89" name="Straight Connector 40">
            <a:extLst>
              <a:ext uri="{FF2B5EF4-FFF2-40B4-BE49-F238E27FC236}">
                <a16:creationId xmlns:a16="http://schemas.microsoft.com/office/drawing/2014/main" id="{8AA6A77F-AB18-2C46-A6FE-F3DF956925B7}"/>
              </a:ext>
            </a:extLst>
          </p:cNvPr>
          <p:cNvCxnSpPr>
            <a:cxnSpLocks/>
          </p:cNvCxnSpPr>
          <p:nvPr/>
        </p:nvCxnSpPr>
        <p:spPr>
          <a:xfrm flipH="1">
            <a:off x="7330685" y="4757876"/>
            <a:ext cx="1809703" cy="1"/>
          </a:xfrm>
          <a:prstGeom prst="line">
            <a:avLst/>
          </a:prstGeom>
          <a:ln w="3175" cap="sq">
            <a:solidFill>
              <a:srgbClr val="EF002C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53">
            <a:extLst>
              <a:ext uri="{FF2B5EF4-FFF2-40B4-BE49-F238E27FC236}">
                <a16:creationId xmlns:a16="http://schemas.microsoft.com/office/drawing/2014/main" id="{57441491-EB23-D849-9B51-E7B3D38A61D5}"/>
              </a:ext>
            </a:extLst>
          </p:cNvPr>
          <p:cNvCxnSpPr>
            <a:cxnSpLocks/>
          </p:cNvCxnSpPr>
          <p:nvPr/>
        </p:nvCxnSpPr>
        <p:spPr>
          <a:xfrm flipV="1">
            <a:off x="9140388" y="4157220"/>
            <a:ext cx="0" cy="597420"/>
          </a:xfrm>
          <a:prstGeom prst="line">
            <a:avLst/>
          </a:prstGeom>
          <a:ln w="3175">
            <a:solidFill>
              <a:srgbClr val="EF00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Oval 26">
            <a:extLst>
              <a:ext uri="{FF2B5EF4-FFF2-40B4-BE49-F238E27FC236}">
                <a16:creationId xmlns:a16="http://schemas.microsoft.com/office/drawing/2014/main" id="{E3CF3178-D35F-3547-A0CD-8AC6BB46EE58}"/>
              </a:ext>
            </a:extLst>
          </p:cNvPr>
          <p:cNvSpPr/>
          <p:nvPr/>
        </p:nvSpPr>
        <p:spPr>
          <a:xfrm>
            <a:off x="9060850" y="4150331"/>
            <a:ext cx="161257" cy="161257"/>
          </a:xfrm>
          <a:prstGeom prst="ellipse">
            <a:avLst/>
          </a:prstGeom>
          <a:solidFill>
            <a:srgbClr val="EF0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sp>
        <p:nvSpPr>
          <p:cNvPr id="97" name="Text Box 145"/>
          <p:cNvSpPr txBox="1">
            <a:spLocks noChangeArrowheads="1"/>
          </p:cNvSpPr>
          <p:nvPr/>
        </p:nvSpPr>
        <p:spPr bwMode="auto">
          <a:xfrm>
            <a:off x="8827937" y="5346561"/>
            <a:ext cx="1980000" cy="434734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GB" altLang="el-GR" sz="1100" b="1" dirty="0">
                <a:latin typeface="Segoe UI Regular"/>
                <a:cs typeface="Segoe UI" panose="020B0502040204020203" pitchFamily="34" charset="0"/>
              </a:rPr>
              <a:t>New </a:t>
            </a:r>
            <a:r>
              <a:rPr lang="en-GB" altLang="el-GR" sz="1100" b="1" dirty="0" err="1">
                <a:latin typeface="Segoe UI Regular"/>
                <a:cs typeface="Segoe UI" panose="020B0502040204020203" pitchFamily="34" charset="0"/>
              </a:rPr>
              <a:t>Alimos</a:t>
            </a:r>
            <a:r>
              <a:rPr lang="en-GB" altLang="el-GR" sz="1100" b="1" dirty="0">
                <a:latin typeface="Segoe UI Regular"/>
                <a:cs typeface="Segoe UI" panose="020B0502040204020203" pitchFamily="34" charset="0"/>
              </a:rPr>
              <a:t> Marina</a:t>
            </a:r>
          </a:p>
        </p:txBody>
      </p:sp>
      <p:sp>
        <p:nvSpPr>
          <p:cNvPr id="98" name="Rectangle 88"/>
          <p:cNvSpPr/>
          <p:nvPr/>
        </p:nvSpPr>
        <p:spPr>
          <a:xfrm>
            <a:off x="8844398" y="5649569"/>
            <a:ext cx="212796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900" dirty="0">
                <a:solidFill>
                  <a:srgbClr val="505050"/>
                </a:solidFill>
                <a:latin typeface="Segoe UI Regular"/>
                <a:cs typeface="Segoe UI" panose="020B0502040204020203" pitchFamily="34" charset="0"/>
              </a:rPr>
              <a:t>In operation since Jan. 2021</a:t>
            </a:r>
          </a:p>
          <a:p>
            <a:r>
              <a:rPr lang="en-GB" sz="900" dirty="0">
                <a:solidFill>
                  <a:srgbClr val="505050"/>
                </a:solidFill>
                <a:latin typeface="Segoe UI Regular"/>
                <a:cs typeface="Segoe UI" panose="020B0502040204020203" pitchFamily="34" charset="0"/>
              </a:rPr>
              <a:t>Concession period ends in 2060</a:t>
            </a:r>
            <a:endParaRPr lang="en-US" sz="900" dirty="0">
              <a:solidFill>
                <a:srgbClr val="505050"/>
              </a:solidFill>
              <a:latin typeface="Segoe UI Regular"/>
              <a:cs typeface="Segoe UI" panose="020B0502040204020203" pitchFamily="34" charset="0"/>
            </a:endParaRPr>
          </a:p>
        </p:txBody>
      </p:sp>
      <p:sp>
        <p:nvSpPr>
          <p:cNvPr id="99" name="TextBox 96"/>
          <p:cNvSpPr txBox="1"/>
          <p:nvPr/>
        </p:nvSpPr>
        <p:spPr>
          <a:xfrm>
            <a:off x="8236054" y="5407776"/>
            <a:ext cx="6698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100" dirty="0">
                <a:latin typeface="Segoe UI Regular"/>
                <a:cs typeface="Segoe UI" panose="020B0502040204020203" pitchFamily="34" charset="0"/>
              </a:rPr>
              <a:t>100%</a:t>
            </a:r>
          </a:p>
        </p:txBody>
      </p:sp>
      <p:cxnSp>
        <p:nvCxnSpPr>
          <p:cNvPr id="101" name="Straight Connector 40">
            <a:extLst>
              <a:ext uri="{FF2B5EF4-FFF2-40B4-BE49-F238E27FC236}">
                <a16:creationId xmlns:a16="http://schemas.microsoft.com/office/drawing/2014/main" id="{8AA6A77F-AB18-2C46-A6FE-F3DF956925B7}"/>
              </a:ext>
            </a:extLst>
          </p:cNvPr>
          <p:cNvCxnSpPr>
            <a:cxnSpLocks/>
          </p:cNvCxnSpPr>
          <p:nvPr/>
        </p:nvCxnSpPr>
        <p:spPr>
          <a:xfrm flipV="1">
            <a:off x="7218678" y="4822225"/>
            <a:ext cx="0" cy="847160"/>
          </a:xfrm>
          <a:prstGeom prst="line">
            <a:avLst/>
          </a:prstGeom>
          <a:ln w="3175" cap="sq">
            <a:solidFill>
              <a:srgbClr val="EF002C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40">
            <a:extLst>
              <a:ext uri="{FF2B5EF4-FFF2-40B4-BE49-F238E27FC236}">
                <a16:creationId xmlns:a16="http://schemas.microsoft.com/office/drawing/2014/main" id="{8AA6A77F-AB18-2C46-A6FE-F3DF956925B7}"/>
              </a:ext>
            </a:extLst>
          </p:cNvPr>
          <p:cNvCxnSpPr>
            <a:cxnSpLocks/>
          </p:cNvCxnSpPr>
          <p:nvPr/>
        </p:nvCxnSpPr>
        <p:spPr>
          <a:xfrm flipH="1">
            <a:off x="7218678" y="5671186"/>
            <a:ext cx="1508832" cy="0"/>
          </a:xfrm>
          <a:prstGeom prst="line">
            <a:avLst/>
          </a:prstGeom>
          <a:ln w="3175" cap="sq">
            <a:solidFill>
              <a:srgbClr val="EF002C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 26">
            <a:extLst>
              <a:ext uri="{FF2B5EF4-FFF2-40B4-BE49-F238E27FC236}">
                <a16:creationId xmlns:a16="http://schemas.microsoft.com/office/drawing/2014/main" id="{E3CF3178-D35F-3547-A0CD-8AC6BB46EE58}"/>
              </a:ext>
            </a:extLst>
          </p:cNvPr>
          <p:cNvSpPr/>
          <p:nvPr/>
        </p:nvSpPr>
        <p:spPr>
          <a:xfrm>
            <a:off x="8666680" y="5588757"/>
            <a:ext cx="161257" cy="161257"/>
          </a:xfrm>
          <a:prstGeom prst="ellipse">
            <a:avLst/>
          </a:prstGeom>
          <a:solidFill>
            <a:srgbClr val="EF0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cxnSp>
        <p:nvCxnSpPr>
          <p:cNvPr id="111" name="Straight Connector 7">
            <a:extLst>
              <a:ext uri="{FF2B5EF4-FFF2-40B4-BE49-F238E27FC236}">
                <a16:creationId xmlns:a16="http://schemas.microsoft.com/office/drawing/2014/main" id="{3D6F777E-E764-1248-B761-6CF9F674C76E}"/>
              </a:ext>
            </a:extLst>
          </p:cNvPr>
          <p:cNvCxnSpPr>
            <a:cxnSpLocks/>
          </p:cNvCxnSpPr>
          <p:nvPr/>
        </p:nvCxnSpPr>
        <p:spPr>
          <a:xfrm>
            <a:off x="838622" y="456679"/>
            <a:ext cx="685619" cy="0"/>
          </a:xfrm>
          <a:prstGeom prst="line">
            <a:avLst/>
          </a:prstGeom>
          <a:ln w="79375">
            <a:solidFill>
              <a:srgbClr val="F000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 Box 148"/>
          <p:cNvSpPr txBox="1">
            <a:spLocks noChangeArrowheads="1"/>
          </p:cNvSpPr>
          <p:nvPr/>
        </p:nvSpPr>
        <p:spPr bwMode="auto">
          <a:xfrm>
            <a:off x="553949" y="2231034"/>
            <a:ext cx="2005200" cy="5400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GB" altLang="el-GR" sz="1100" b="1" dirty="0" err="1">
                <a:latin typeface="Segoe UI Regular"/>
                <a:cs typeface="Segoe UI" panose="020B0502040204020203" pitchFamily="34" charset="0"/>
              </a:rPr>
              <a:t>Gefyra</a:t>
            </a:r>
            <a:endParaRPr lang="en-GB" altLang="el-GR" sz="1100" b="1" dirty="0">
              <a:latin typeface="Segoe UI Regular"/>
              <a:cs typeface="Segoe UI" panose="020B0502040204020203" pitchFamily="34" charset="0"/>
            </a:endParaRPr>
          </a:p>
          <a:p>
            <a:pPr algn="r"/>
            <a:r>
              <a:rPr lang="en-GB" altLang="el-GR" sz="1100" b="0" dirty="0">
                <a:latin typeface="Segoe UI Regular"/>
                <a:cs typeface="Segoe UI" panose="020B0502040204020203" pitchFamily="34" charset="0"/>
              </a:rPr>
              <a:t>(</a:t>
            </a:r>
            <a:r>
              <a:rPr lang="en-GB" altLang="el-GR" sz="1100" b="0" dirty="0" err="1">
                <a:latin typeface="Segoe UI Regular"/>
                <a:cs typeface="Segoe UI" panose="020B0502040204020203" pitchFamily="34" charset="0"/>
              </a:rPr>
              <a:t>Rion</a:t>
            </a:r>
            <a:r>
              <a:rPr lang="en-GB" altLang="el-GR" sz="1100" b="0" dirty="0">
                <a:latin typeface="Segoe UI Regular"/>
                <a:cs typeface="Segoe UI" panose="020B0502040204020203" pitchFamily="34" charset="0"/>
              </a:rPr>
              <a:t> – </a:t>
            </a:r>
            <a:r>
              <a:rPr lang="en-GB" altLang="el-GR" sz="1100" b="0" dirty="0" err="1">
                <a:latin typeface="Segoe UI Regular"/>
                <a:cs typeface="Segoe UI" panose="020B0502040204020203" pitchFamily="34" charset="0"/>
              </a:rPr>
              <a:t>Antirrion</a:t>
            </a:r>
            <a:r>
              <a:rPr lang="en-GB" altLang="el-GR" sz="1100" b="0" dirty="0">
                <a:latin typeface="Segoe UI Regular"/>
                <a:cs typeface="Segoe UI" panose="020B0502040204020203" pitchFamily="34" charset="0"/>
              </a:rPr>
              <a:t> Bridge)</a:t>
            </a:r>
          </a:p>
        </p:txBody>
      </p:sp>
      <p:sp>
        <p:nvSpPr>
          <p:cNvPr id="113" name="Text Box 147"/>
          <p:cNvSpPr txBox="1">
            <a:spLocks noChangeArrowheads="1"/>
          </p:cNvSpPr>
          <p:nvPr/>
        </p:nvSpPr>
        <p:spPr bwMode="auto">
          <a:xfrm>
            <a:off x="791781" y="3690960"/>
            <a:ext cx="2423566" cy="54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200"/>
              </a:spcBef>
              <a:spcAft>
                <a:spcPts val="200"/>
              </a:spcAft>
            </a:pPr>
            <a:r>
              <a:rPr lang="en-GB" altLang="el-GR" sz="1100" b="1" dirty="0">
                <a:latin typeface="Segoe UI Regular"/>
                <a:cs typeface="Segoe UI" panose="020B0502040204020203" pitchFamily="34" charset="0"/>
              </a:rPr>
              <a:t>Olympia </a:t>
            </a:r>
            <a:r>
              <a:rPr lang="en-GB" altLang="el-GR" sz="1100" b="1" dirty="0" err="1">
                <a:latin typeface="Segoe UI Regular"/>
                <a:cs typeface="Segoe UI" panose="020B0502040204020203" pitchFamily="34" charset="0"/>
              </a:rPr>
              <a:t>Odos</a:t>
            </a:r>
            <a:br>
              <a:rPr lang="en-GB" altLang="el-GR" sz="1100" b="1" dirty="0">
                <a:latin typeface="Segoe UI Regular"/>
                <a:cs typeface="Segoe UI" panose="020B0502040204020203" pitchFamily="34" charset="0"/>
              </a:rPr>
            </a:br>
            <a:r>
              <a:rPr lang="en-GB" altLang="el-GR" sz="1100" dirty="0">
                <a:latin typeface="Segoe UI Regular"/>
                <a:cs typeface="Segoe UI" panose="020B0502040204020203" pitchFamily="34" charset="0"/>
              </a:rPr>
              <a:t>(Athens – Korinthos - Patra Highway)</a:t>
            </a:r>
          </a:p>
        </p:txBody>
      </p:sp>
      <p:sp>
        <p:nvSpPr>
          <p:cNvPr id="114" name="Text Box 166"/>
          <p:cNvSpPr txBox="1">
            <a:spLocks noChangeArrowheads="1"/>
          </p:cNvSpPr>
          <p:nvPr/>
        </p:nvSpPr>
        <p:spPr bwMode="auto">
          <a:xfrm>
            <a:off x="-158248" y="5222771"/>
            <a:ext cx="3094613" cy="5400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0"/>
              </a:spcAft>
            </a:pPr>
            <a:r>
              <a:rPr lang="en-GB" altLang="el-GR" sz="1100" b="1" dirty="0" err="1">
                <a:latin typeface="Segoe UI Regular"/>
                <a:cs typeface="Segoe UI" panose="020B0502040204020203" pitchFamily="34" charset="0"/>
              </a:rPr>
              <a:t>Moreas</a:t>
            </a:r>
            <a:br>
              <a:rPr lang="en-GB" altLang="el-GR" sz="1100" b="1" dirty="0">
                <a:latin typeface="Segoe UI Regular"/>
                <a:cs typeface="Segoe UI" panose="020B0502040204020203" pitchFamily="34" charset="0"/>
              </a:rPr>
            </a:br>
            <a:r>
              <a:rPr lang="en-GB" altLang="el-GR" sz="1100" dirty="0">
                <a:latin typeface="Segoe UI Regular"/>
                <a:cs typeface="Segoe UI" panose="020B0502040204020203" pitchFamily="34" charset="0"/>
              </a:rPr>
              <a:t>(Korinthos – Tripoli – Kalamata Highway)</a:t>
            </a:r>
          </a:p>
        </p:txBody>
      </p:sp>
      <p:sp>
        <p:nvSpPr>
          <p:cNvPr id="115" name="TextBox 70"/>
          <p:cNvSpPr txBox="1"/>
          <p:nvPr/>
        </p:nvSpPr>
        <p:spPr>
          <a:xfrm>
            <a:off x="3340927" y="4775118"/>
            <a:ext cx="719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100" dirty="0">
                <a:latin typeface="Segoe UI Regular"/>
                <a:cs typeface="Segoe UI" panose="020B0502040204020203" pitchFamily="34" charset="0"/>
              </a:rPr>
              <a:t>17.0%</a:t>
            </a:r>
          </a:p>
        </p:txBody>
      </p:sp>
      <p:sp>
        <p:nvSpPr>
          <p:cNvPr id="116" name="TextBox 72"/>
          <p:cNvSpPr txBox="1"/>
          <p:nvPr/>
        </p:nvSpPr>
        <p:spPr>
          <a:xfrm>
            <a:off x="3035821" y="5381507"/>
            <a:ext cx="6698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100" dirty="0">
                <a:latin typeface="Segoe UI Regular"/>
                <a:cs typeface="Segoe UI" panose="020B0502040204020203" pitchFamily="34" charset="0"/>
              </a:rPr>
              <a:t>71.7%</a:t>
            </a:r>
          </a:p>
        </p:txBody>
      </p:sp>
      <p:sp>
        <p:nvSpPr>
          <p:cNvPr id="117" name="TextBox 74"/>
          <p:cNvSpPr txBox="1"/>
          <p:nvPr/>
        </p:nvSpPr>
        <p:spPr>
          <a:xfrm>
            <a:off x="2639777" y="2789511"/>
            <a:ext cx="7191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1100" dirty="0">
                <a:latin typeface="Segoe UI Regular"/>
                <a:cs typeface="Segoe UI" panose="020B0502040204020203" pitchFamily="34" charset="0"/>
              </a:rPr>
              <a:t>22.0%</a:t>
            </a:r>
          </a:p>
        </p:txBody>
      </p:sp>
      <p:sp>
        <p:nvSpPr>
          <p:cNvPr id="118" name="TextBox 57"/>
          <p:cNvSpPr txBox="1">
            <a:spLocks noChangeArrowheads="1"/>
          </p:cNvSpPr>
          <p:nvPr/>
        </p:nvSpPr>
        <p:spPr bwMode="auto">
          <a:xfrm>
            <a:off x="478582" y="2707766"/>
            <a:ext cx="2048499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GB" altLang="el-GR" sz="900" dirty="0">
                <a:solidFill>
                  <a:srgbClr val="505050"/>
                </a:solidFill>
                <a:latin typeface="Segoe UI Regular"/>
                <a:cs typeface="Segoe UI" panose="020B0502040204020203" pitchFamily="34" charset="0"/>
              </a:rPr>
              <a:t>In full operation since Aug. 2004</a:t>
            </a:r>
          </a:p>
          <a:p>
            <a:pPr algn="r" eaLnBrk="1" hangingPunct="1"/>
            <a:r>
              <a:rPr lang="en-GB" altLang="el-GR" sz="900" dirty="0">
                <a:solidFill>
                  <a:srgbClr val="505050"/>
                </a:solidFill>
                <a:latin typeface="Segoe UI Regular"/>
                <a:cs typeface="Segoe UI" panose="020B0502040204020203" pitchFamily="34" charset="0"/>
              </a:rPr>
              <a:t>Concession period ends in 2039</a:t>
            </a:r>
          </a:p>
        </p:txBody>
      </p:sp>
      <p:sp>
        <p:nvSpPr>
          <p:cNvPr id="119" name="TextBox 59"/>
          <p:cNvSpPr txBox="1">
            <a:spLocks noChangeArrowheads="1"/>
          </p:cNvSpPr>
          <p:nvPr/>
        </p:nvSpPr>
        <p:spPr bwMode="auto">
          <a:xfrm>
            <a:off x="919972" y="4160227"/>
            <a:ext cx="234428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GB" altLang="el-GR" sz="900" dirty="0">
                <a:solidFill>
                  <a:srgbClr val="505050"/>
                </a:solidFill>
                <a:latin typeface="Segoe UI Regular"/>
                <a:cs typeface="Segoe UI" panose="020B0502040204020203" pitchFamily="34" charset="0"/>
              </a:rPr>
              <a:t>In full operation since Sept. 2017 </a:t>
            </a:r>
          </a:p>
          <a:p>
            <a:pPr algn="r" eaLnBrk="1" hangingPunct="1"/>
            <a:r>
              <a:rPr lang="en-GB" altLang="el-GR" sz="900" dirty="0">
                <a:solidFill>
                  <a:srgbClr val="505050"/>
                </a:solidFill>
                <a:latin typeface="Segoe UI Regular"/>
                <a:cs typeface="Segoe UI" panose="020B0502040204020203" pitchFamily="34" charset="0"/>
              </a:rPr>
              <a:t>Concession period 2038 extended to 2044</a:t>
            </a:r>
          </a:p>
          <a:p>
            <a:pPr algn="r" eaLnBrk="1" hangingPunct="1"/>
            <a:endParaRPr lang="en-GB" altLang="el-GR" sz="900" dirty="0">
              <a:solidFill>
                <a:srgbClr val="505050"/>
              </a:solidFill>
              <a:latin typeface="Segoe UI Regular"/>
              <a:cs typeface="Segoe UI" panose="020B0502040204020203" pitchFamily="34" charset="0"/>
            </a:endParaRPr>
          </a:p>
        </p:txBody>
      </p:sp>
      <p:sp>
        <p:nvSpPr>
          <p:cNvPr id="120" name="TextBox 60"/>
          <p:cNvSpPr txBox="1">
            <a:spLocks noChangeArrowheads="1"/>
          </p:cNvSpPr>
          <p:nvPr/>
        </p:nvSpPr>
        <p:spPr bwMode="auto">
          <a:xfrm>
            <a:off x="469843" y="5724758"/>
            <a:ext cx="24204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en-GB" altLang="el-GR" sz="900" dirty="0">
                <a:solidFill>
                  <a:srgbClr val="505050"/>
                </a:solidFill>
                <a:latin typeface="Segoe UI Regular"/>
                <a:cs typeface="Segoe UI" panose="020B0502040204020203" pitchFamily="34" charset="0"/>
              </a:rPr>
              <a:t>In full operation since Dec. 2016</a:t>
            </a:r>
          </a:p>
          <a:p>
            <a:pPr algn="r"/>
            <a:r>
              <a:rPr lang="en-GB" altLang="el-GR" sz="900" dirty="0">
                <a:solidFill>
                  <a:srgbClr val="505050"/>
                </a:solidFill>
                <a:latin typeface="Segoe UI Regular"/>
                <a:cs typeface="Segoe UI" panose="020B0502040204020203" pitchFamily="34" charset="0"/>
              </a:rPr>
              <a:t>Concession period ends in 2038</a:t>
            </a:r>
          </a:p>
        </p:txBody>
      </p:sp>
      <p:cxnSp>
        <p:nvCxnSpPr>
          <p:cNvPr id="132" name="Straight Connector 53">
            <a:extLst>
              <a:ext uri="{FF2B5EF4-FFF2-40B4-BE49-F238E27FC236}">
                <a16:creationId xmlns:a16="http://schemas.microsoft.com/office/drawing/2014/main" id="{57441491-EB23-D849-9B51-E7B3D38A61D5}"/>
              </a:ext>
            </a:extLst>
          </p:cNvPr>
          <p:cNvCxnSpPr>
            <a:cxnSpLocks/>
            <a:endCxn id="133" idx="4"/>
          </p:cNvCxnSpPr>
          <p:nvPr/>
        </p:nvCxnSpPr>
        <p:spPr>
          <a:xfrm flipV="1">
            <a:off x="2999339" y="5131479"/>
            <a:ext cx="0" cy="553375"/>
          </a:xfrm>
          <a:prstGeom prst="line">
            <a:avLst/>
          </a:prstGeom>
          <a:ln w="3175">
            <a:solidFill>
              <a:srgbClr val="EF00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Oval 26">
            <a:extLst>
              <a:ext uri="{FF2B5EF4-FFF2-40B4-BE49-F238E27FC236}">
                <a16:creationId xmlns:a16="http://schemas.microsoft.com/office/drawing/2014/main" id="{E3CF3178-D35F-3547-A0CD-8AC6BB46EE58}"/>
              </a:ext>
            </a:extLst>
          </p:cNvPr>
          <p:cNvSpPr/>
          <p:nvPr/>
        </p:nvSpPr>
        <p:spPr>
          <a:xfrm>
            <a:off x="2918710" y="4970222"/>
            <a:ext cx="161257" cy="161257"/>
          </a:xfrm>
          <a:prstGeom prst="ellipse">
            <a:avLst/>
          </a:prstGeom>
          <a:solidFill>
            <a:srgbClr val="EF0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cxnSp>
        <p:nvCxnSpPr>
          <p:cNvPr id="135" name="Straight Connector 53">
            <a:extLst>
              <a:ext uri="{FF2B5EF4-FFF2-40B4-BE49-F238E27FC236}">
                <a16:creationId xmlns:a16="http://schemas.microsoft.com/office/drawing/2014/main" id="{57441491-EB23-D849-9B51-E7B3D38A61D5}"/>
              </a:ext>
            </a:extLst>
          </p:cNvPr>
          <p:cNvCxnSpPr>
            <a:cxnSpLocks/>
          </p:cNvCxnSpPr>
          <p:nvPr/>
        </p:nvCxnSpPr>
        <p:spPr>
          <a:xfrm flipH="1">
            <a:off x="2999341" y="5684854"/>
            <a:ext cx="2637478" cy="0"/>
          </a:xfrm>
          <a:prstGeom prst="line">
            <a:avLst/>
          </a:prstGeom>
          <a:ln w="3175">
            <a:solidFill>
              <a:srgbClr val="EF00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40">
            <a:extLst>
              <a:ext uri="{FF2B5EF4-FFF2-40B4-BE49-F238E27FC236}">
                <a16:creationId xmlns:a16="http://schemas.microsoft.com/office/drawing/2014/main" id="{8AA6A77F-AB18-2C46-A6FE-F3DF956925B7}"/>
              </a:ext>
            </a:extLst>
          </p:cNvPr>
          <p:cNvCxnSpPr>
            <a:cxnSpLocks/>
          </p:cNvCxnSpPr>
          <p:nvPr/>
        </p:nvCxnSpPr>
        <p:spPr>
          <a:xfrm flipH="1" flipV="1">
            <a:off x="3236719" y="3058957"/>
            <a:ext cx="2440194" cy="1428284"/>
          </a:xfrm>
          <a:prstGeom prst="line">
            <a:avLst/>
          </a:prstGeom>
          <a:ln w="3175" cap="sq">
            <a:solidFill>
              <a:srgbClr val="EF002C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53">
            <a:extLst>
              <a:ext uri="{FF2B5EF4-FFF2-40B4-BE49-F238E27FC236}">
                <a16:creationId xmlns:a16="http://schemas.microsoft.com/office/drawing/2014/main" id="{57441491-EB23-D849-9B51-E7B3D38A61D5}"/>
              </a:ext>
            </a:extLst>
          </p:cNvPr>
          <p:cNvCxnSpPr>
            <a:cxnSpLocks/>
          </p:cNvCxnSpPr>
          <p:nvPr/>
        </p:nvCxnSpPr>
        <p:spPr>
          <a:xfrm flipV="1">
            <a:off x="2639778" y="2514350"/>
            <a:ext cx="0" cy="544606"/>
          </a:xfrm>
          <a:prstGeom prst="line">
            <a:avLst/>
          </a:prstGeom>
          <a:ln w="3175">
            <a:solidFill>
              <a:srgbClr val="EF00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Oval 26">
            <a:extLst>
              <a:ext uri="{FF2B5EF4-FFF2-40B4-BE49-F238E27FC236}">
                <a16:creationId xmlns:a16="http://schemas.microsoft.com/office/drawing/2014/main" id="{E3CF3178-D35F-3547-A0CD-8AC6BB46EE58}"/>
              </a:ext>
            </a:extLst>
          </p:cNvPr>
          <p:cNvSpPr/>
          <p:nvPr/>
        </p:nvSpPr>
        <p:spPr>
          <a:xfrm>
            <a:off x="2559149" y="2369322"/>
            <a:ext cx="161257" cy="161257"/>
          </a:xfrm>
          <a:prstGeom prst="ellipse">
            <a:avLst/>
          </a:prstGeom>
          <a:solidFill>
            <a:srgbClr val="EF0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cxnSp>
        <p:nvCxnSpPr>
          <p:cNvPr id="149" name="Straight Connector 53">
            <a:extLst>
              <a:ext uri="{FF2B5EF4-FFF2-40B4-BE49-F238E27FC236}">
                <a16:creationId xmlns:a16="http://schemas.microsoft.com/office/drawing/2014/main" id="{57441491-EB23-D849-9B51-E7B3D38A61D5}"/>
              </a:ext>
            </a:extLst>
          </p:cNvPr>
          <p:cNvCxnSpPr>
            <a:cxnSpLocks/>
          </p:cNvCxnSpPr>
          <p:nvPr/>
        </p:nvCxnSpPr>
        <p:spPr>
          <a:xfrm flipH="1">
            <a:off x="2639777" y="3058956"/>
            <a:ext cx="597497" cy="0"/>
          </a:xfrm>
          <a:prstGeom prst="line">
            <a:avLst/>
          </a:prstGeom>
          <a:ln w="3175">
            <a:solidFill>
              <a:srgbClr val="EF00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40">
            <a:extLst>
              <a:ext uri="{FF2B5EF4-FFF2-40B4-BE49-F238E27FC236}">
                <a16:creationId xmlns:a16="http://schemas.microsoft.com/office/drawing/2014/main" id="{8AA6A77F-AB18-2C46-A6FE-F3DF956925B7}"/>
              </a:ext>
            </a:extLst>
          </p:cNvPr>
          <p:cNvCxnSpPr>
            <a:cxnSpLocks/>
          </p:cNvCxnSpPr>
          <p:nvPr/>
        </p:nvCxnSpPr>
        <p:spPr>
          <a:xfrm flipH="1">
            <a:off x="5491632" y="4630995"/>
            <a:ext cx="603574" cy="413401"/>
          </a:xfrm>
          <a:prstGeom prst="line">
            <a:avLst/>
          </a:prstGeom>
          <a:ln w="3175" cap="sq">
            <a:solidFill>
              <a:srgbClr val="EF002C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40">
            <a:extLst>
              <a:ext uri="{FF2B5EF4-FFF2-40B4-BE49-F238E27FC236}">
                <a16:creationId xmlns:a16="http://schemas.microsoft.com/office/drawing/2014/main" id="{8AA6A77F-AB18-2C46-A6FE-F3DF956925B7}"/>
              </a:ext>
            </a:extLst>
          </p:cNvPr>
          <p:cNvCxnSpPr>
            <a:cxnSpLocks/>
          </p:cNvCxnSpPr>
          <p:nvPr/>
        </p:nvCxnSpPr>
        <p:spPr>
          <a:xfrm flipH="1">
            <a:off x="3340927" y="5044395"/>
            <a:ext cx="2150705" cy="1"/>
          </a:xfrm>
          <a:prstGeom prst="line">
            <a:avLst/>
          </a:prstGeom>
          <a:ln w="3175" cap="sq">
            <a:solidFill>
              <a:srgbClr val="EF002C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53">
            <a:extLst>
              <a:ext uri="{FF2B5EF4-FFF2-40B4-BE49-F238E27FC236}">
                <a16:creationId xmlns:a16="http://schemas.microsoft.com/office/drawing/2014/main" id="{57441491-EB23-D849-9B51-E7B3D38A61D5}"/>
              </a:ext>
            </a:extLst>
          </p:cNvPr>
          <p:cNvCxnSpPr>
            <a:cxnSpLocks/>
          </p:cNvCxnSpPr>
          <p:nvPr/>
        </p:nvCxnSpPr>
        <p:spPr>
          <a:xfrm flipV="1">
            <a:off x="3340927" y="3927400"/>
            <a:ext cx="0" cy="1116995"/>
          </a:xfrm>
          <a:prstGeom prst="line">
            <a:avLst/>
          </a:prstGeom>
          <a:ln w="3175">
            <a:solidFill>
              <a:srgbClr val="EF00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Oval 26">
            <a:extLst>
              <a:ext uri="{FF2B5EF4-FFF2-40B4-BE49-F238E27FC236}">
                <a16:creationId xmlns:a16="http://schemas.microsoft.com/office/drawing/2014/main" id="{E3CF3178-D35F-3547-A0CD-8AC6BB46EE58}"/>
              </a:ext>
            </a:extLst>
          </p:cNvPr>
          <p:cNvSpPr/>
          <p:nvPr/>
        </p:nvSpPr>
        <p:spPr>
          <a:xfrm>
            <a:off x="3269653" y="3799703"/>
            <a:ext cx="161257" cy="161257"/>
          </a:xfrm>
          <a:prstGeom prst="ellipse">
            <a:avLst/>
          </a:prstGeom>
          <a:solidFill>
            <a:srgbClr val="EF0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cxnSp>
        <p:nvCxnSpPr>
          <p:cNvPr id="179" name="Straight Connector 40">
            <a:extLst>
              <a:ext uri="{FF2B5EF4-FFF2-40B4-BE49-F238E27FC236}">
                <a16:creationId xmlns:a16="http://schemas.microsoft.com/office/drawing/2014/main" id="{8AA6A77F-AB18-2C46-A6FE-F3DF956925B7}"/>
              </a:ext>
            </a:extLst>
          </p:cNvPr>
          <p:cNvCxnSpPr>
            <a:cxnSpLocks/>
          </p:cNvCxnSpPr>
          <p:nvPr/>
        </p:nvCxnSpPr>
        <p:spPr>
          <a:xfrm flipH="1">
            <a:off x="5636819" y="5321949"/>
            <a:ext cx="530396" cy="362905"/>
          </a:xfrm>
          <a:prstGeom prst="line">
            <a:avLst/>
          </a:prstGeom>
          <a:ln w="3175" cap="sq">
            <a:solidFill>
              <a:srgbClr val="EF002C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6B2-7C3C-4FA1-9D16-E23821600A0C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9823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Ορθογώνιο 97"/>
          <p:cNvSpPr/>
          <p:nvPr/>
        </p:nvSpPr>
        <p:spPr>
          <a:xfrm>
            <a:off x="8386642" y="1845716"/>
            <a:ext cx="1453741" cy="4321084"/>
          </a:xfrm>
          <a:prstGeom prst="rect">
            <a:avLst/>
          </a:prstGeom>
          <a:solidFill>
            <a:srgbClr val="50505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0" name="Ορθογώνιο 179"/>
          <p:cNvSpPr/>
          <p:nvPr/>
        </p:nvSpPr>
        <p:spPr>
          <a:xfrm>
            <a:off x="9840383" y="1845716"/>
            <a:ext cx="1435579" cy="4321084"/>
          </a:xfrm>
          <a:prstGeom prst="rect">
            <a:avLst/>
          </a:prstGeom>
          <a:solidFill>
            <a:srgbClr val="323232">
              <a:alpha val="4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1" name="Ορθογώνιο 100"/>
          <p:cNvSpPr/>
          <p:nvPr/>
        </p:nvSpPr>
        <p:spPr>
          <a:xfrm>
            <a:off x="6949090" y="1845716"/>
            <a:ext cx="1440000" cy="4321084"/>
          </a:xfrm>
          <a:prstGeom prst="rect">
            <a:avLst/>
          </a:prstGeom>
          <a:solidFill>
            <a:srgbClr val="7F7F7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9" name="Ορθογώνιο 178"/>
          <p:cNvSpPr/>
          <p:nvPr/>
        </p:nvSpPr>
        <p:spPr>
          <a:xfrm>
            <a:off x="5519142" y="1845716"/>
            <a:ext cx="1440000" cy="4321084"/>
          </a:xfrm>
          <a:prstGeom prst="rect">
            <a:avLst/>
          </a:prstGeom>
          <a:solidFill>
            <a:srgbClr val="BFBFB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3D6F777E-E764-1248-B761-6CF9F674C76E}"/>
              </a:ext>
            </a:extLst>
          </p:cNvPr>
          <p:cNvCxnSpPr>
            <a:cxnSpLocks/>
          </p:cNvCxnSpPr>
          <p:nvPr/>
        </p:nvCxnSpPr>
        <p:spPr>
          <a:xfrm>
            <a:off x="838800" y="456679"/>
            <a:ext cx="685619" cy="0"/>
          </a:xfrm>
          <a:prstGeom prst="line">
            <a:avLst/>
          </a:prstGeom>
          <a:ln w="79375">
            <a:solidFill>
              <a:srgbClr val="F000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4">
            <a:extLst>
              <a:ext uri="{FF2B5EF4-FFF2-40B4-BE49-F238E27FC236}">
                <a16:creationId xmlns:a16="http://schemas.microsoft.com/office/drawing/2014/main" id="{71E9BD3A-A044-A944-A637-EE5046DE82D8}"/>
              </a:ext>
            </a:extLst>
          </p:cNvPr>
          <p:cNvSpPr/>
          <p:nvPr/>
        </p:nvSpPr>
        <p:spPr>
          <a:xfrm>
            <a:off x="763200" y="570922"/>
            <a:ext cx="44132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n-US" sz="3000" b="1" dirty="0">
                <a:latin typeface="Gilroy ExtraBold" pitchFamily="2" charset="77"/>
                <a:cs typeface="Segoe UI" panose="020B0502040204020203" pitchFamily="34" charset="0"/>
              </a:rPr>
              <a:t>Portfolio Specifics</a:t>
            </a:r>
            <a:r>
              <a:rPr lang="en-GB" sz="3000" b="1" dirty="0">
                <a:solidFill>
                  <a:srgbClr val="EF002C"/>
                </a:solidFill>
                <a:latin typeface="Gilroy ExtraBold" pitchFamily="2" charset="77"/>
                <a:cs typeface="Segoe UI" panose="020B0502040204020203" pitchFamily="34" charset="0"/>
              </a:rPr>
              <a:t>.</a:t>
            </a:r>
            <a:endParaRPr lang="en-GB" sz="3000" dirty="0">
              <a:latin typeface="Gilroy ExtraBold" pitchFamily="2" charset="77"/>
              <a:cs typeface="Segoe UI" panose="020B0502040204020203" pitchFamily="34" charset="0"/>
            </a:endParaRPr>
          </a:p>
        </p:txBody>
      </p:sp>
      <p:sp>
        <p:nvSpPr>
          <p:cNvPr id="112" name="Rectangle 33"/>
          <p:cNvSpPr>
            <a:spLocks noChangeArrowheads="1"/>
          </p:cNvSpPr>
          <p:nvPr/>
        </p:nvSpPr>
        <p:spPr bwMode="blackWhite">
          <a:xfrm>
            <a:off x="882000" y="3213770"/>
            <a:ext cx="1296145" cy="325484"/>
          </a:xfrm>
          <a:prstGeom prst="round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>
              <a:lnSpc>
                <a:spcPts val="1700"/>
              </a:lnSpc>
              <a:buClr>
                <a:srgbClr val="CC3300"/>
              </a:buClr>
              <a:buFont typeface="Symbol" pitchFamily="18" charset="2"/>
              <a:buNone/>
            </a:pPr>
            <a:r>
              <a:rPr lang="en-GB" altLang="el-GR" sz="1100" dirty="0">
                <a:latin typeface="Segoe UI Regular"/>
                <a:cs typeface="Segoe UI" panose="020B0502040204020203" pitchFamily="34" charset="0"/>
              </a:rPr>
              <a:t>Investment</a:t>
            </a:r>
          </a:p>
        </p:txBody>
      </p:sp>
      <p:sp>
        <p:nvSpPr>
          <p:cNvPr id="113" name="Rectangle 37"/>
          <p:cNvSpPr>
            <a:spLocks noChangeArrowheads="1"/>
          </p:cNvSpPr>
          <p:nvPr/>
        </p:nvSpPr>
        <p:spPr bwMode="blackWhite">
          <a:xfrm>
            <a:off x="882000" y="3589786"/>
            <a:ext cx="1286088" cy="416072"/>
          </a:xfrm>
          <a:prstGeom prst="round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>
              <a:lnSpc>
                <a:spcPts val="1400"/>
              </a:lnSpc>
              <a:buClr>
                <a:srgbClr val="CC3300"/>
              </a:buClr>
              <a:buFont typeface="Symbol" pitchFamily="18" charset="2"/>
              <a:buNone/>
            </a:pPr>
            <a:r>
              <a:rPr lang="en-GB" altLang="el-GR" sz="1100" dirty="0">
                <a:latin typeface="Segoe UI Regular"/>
                <a:cs typeface="Segoe UI" panose="020B0502040204020203" pitchFamily="34" charset="0"/>
              </a:rPr>
              <a:t>Capacity</a:t>
            </a:r>
          </a:p>
          <a:p>
            <a:pPr eaLnBrk="0" hangingPunct="0">
              <a:lnSpc>
                <a:spcPts val="1400"/>
              </a:lnSpc>
              <a:buClr>
                <a:srgbClr val="CC3300"/>
              </a:buClr>
              <a:buFont typeface="Symbol" pitchFamily="18" charset="2"/>
              <a:buNone/>
            </a:pPr>
            <a:r>
              <a:rPr lang="en-GB" altLang="el-GR" sz="1100" dirty="0">
                <a:latin typeface="Segoe UI Regular"/>
                <a:cs typeface="Segoe UI" panose="020B0502040204020203" pitchFamily="34" charset="0"/>
              </a:rPr>
              <a:t>(ADT Pre-</a:t>
            </a:r>
            <a:r>
              <a:rPr lang="en-GB" altLang="el-GR" sz="1100" dirty="0" err="1">
                <a:latin typeface="Segoe UI Regular"/>
                <a:cs typeface="Segoe UI" panose="020B0502040204020203" pitchFamily="34" charset="0"/>
              </a:rPr>
              <a:t>covid</a:t>
            </a:r>
            <a:r>
              <a:rPr lang="en-GB" altLang="el-GR" sz="1100" dirty="0">
                <a:latin typeface="Segoe UI Regular"/>
                <a:cs typeface="Segoe UI" panose="020B0502040204020203" pitchFamily="34" charset="0"/>
              </a:rPr>
              <a:t>)</a:t>
            </a:r>
          </a:p>
        </p:txBody>
      </p:sp>
      <p:sp>
        <p:nvSpPr>
          <p:cNvPr id="115" name="Rectangle 31"/>
          <p:cNvSpPr>
            <a:spLocks noChangeArrowheads="1"/>
          </p:cNvSpPr>
          <p:nvPr/>
        </p:nvSpPr>
        <p:spPr bwMode="blackWhite">
          <a:xfrm>
            <a:off x="882000" y="1882961"/>
            <a:ext cx="1286087" cy="391116"/>
          </a:xfrm>
          <a:prstGeom prst="round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>
              <a:lnSpc>
                <a:spcPts val="1700"/>
              </a:lnSpc>
              <a:buClr>
                <a:srgbClr val="CC3300"/>
              </a:buClr>
              <a:buFont typeface="Symbol" pitchFamily="18" charset="2"/>
              <a:buNone/>
            </a:pPr>
            <a:r>
              <a:rPr lang="en-GB" altLang="el-GR" sz="1100" dirty="0">
                <a:latin typeface="Segoe UI Regular"/>
                <a:cs typeface="Segoe UI" panose="020B0502040204020203" pitchFamily="34" charset="0"/>
              </a:rPr>
              <a:t>Stake %</a:t>
            </a:r>
          </a:p>
        </p:txBody>
      </p:sp>
      <p:sp>
        <p:nvSpPr>
          <p:cNvPr id="116" name="Rectangle 35"/>
          <p:cNvSpPr>
            <a:spLocks noChangeArrowheads="1"/>
          </p:cNvSpPr>
          <p:nvPr/>
        </p:nvSpPr>
        <p:spPr bwMode="blackWhite">
          <a:xfrm>
            <a:off x="882000" y="2277666"/>
            <a:ext cx="1286088" cy="426538"/>
          </a:xfrm>
          <a:prstGeom prst="round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>
              <a:lnSpc>
                <a:spcPts val="1700"/>
              </a:lnSpc>
              <a:buClr>
                <a:srgbClr val="CC3300"/>
              </a:buClr>
              <a:buFont typeface="Symbol" pitchFamily="18" charset="2"/>
              <a:buNone/>
            </a:pPr>
            <a:r>
              <a:rPr lang="en-GB" altLang="el-GR" sz="1100" dirty="0">
                <a:latin typeface="Segoe UI Regular"/>
                <a:cs typeface="Segoe UI" panose="020B0502040204020203" pitchFamily="34" charset="0"/>
              </a:rPr>
              <a:t>Concession Period</a:t>
            </a:r>
          </a:p>
        </p:txBody>
      </p:sp>
      <p:sp>
        <p:nvSpPr>
          <p:cNvPr id="117" name="Rectangle 35"/>
          <p:cNvSpPr>
            <a:spLocks noChangeArrowheads="1"/>
          </p:cNvSpPr>
          <p:nvPr/>
        </p:nvSpPr>
        <p:spPr bwMode="blackWhite">
          <a:xfrm>
            <a:off x="882000" y="2781722"/>
            <a:ext cx="1286088" cy="429232"/>
          </a:xfrm>
          <a:prstGeom prst="round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0" tIns="0" rIns="0" bIns="0" anchor="ctr" anchorCtr="0">
            <a:no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0" hangingPunct="0">
              <a:lnSpc>
                <a:spcPts val="1400"/>
              </a:lnSpc>
              <a:buClr>
                <a:srgbClr val="CC3300"/>
              </a:buClr>
              <a:buFont typeface="Symbol" pitchFamily="18" charset="2"/>
              <a:buNone/>
            </a:pPr>
            <a:r>
              <a:rPr lang="en-GB" altLang="el-GR" sz="1100" dirty="0">
                <a:latin typeface="Segoe UI Regular"/>
                <a:cs typeface="Segoe UI" panose="020B0502040204020203" pitchFamily="34" charset="0"/>
              </a:rPr>
              <a:t>Concession in Full Operation</a:t>
            </a:r>
          </a:p>
        </p:txBody>
      </p:sp>
      <p:sp>
        <p:nvSpPr>
          <p:cNvPr id="103" name="Ορθογώνιο 102"/>
          <p:cNvSpPr/>
          <p:nvPr/>
        </p:nvSpPr>
        <p:spPr>
          <a:xfrm>
            <a:off x="4078982" y="1845716"/>
            <a:ext cx="1440000" cy="4321084"/>
          </a:xfrm>
          <a:prstGeom prst="rect">
            <a:avLst/>
          </a:prstGeom>
          <a:solidFill>
            <a:srgbClr val="D9D9D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1" name="Text Box 54"/>
          <p:cNvSpPr txBox="1">
            <a:spLocks noChangeArrowheads="1"/>
          </p:cNvSpPr>
          <p:nvPr/>
        </p:nvSpPr>
        <p:spPr bwMode="auto">
          <a:xfrm>
            <a:off x="4440621" y="1879200"/>
            <a:ext cx="72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en-GB" altLang="el-GR" sz="1000" dirty="0">
                <a:latin typeface="Segoe UI Regular"/>
                <a:cs typeface="Segoe UI" panose="020B0502040204020203" pitchFamily="34" charset="0"/>
              </a:rPr>
              <a:t>22.00%</a:t>
            </a:r>
          </a:p>
        </p:txBody>
      </p:sp>
      <p:sp>
        <p:nvSpPr>
          <p:cNvPr id="122" name="Text Box 71"/>
          <p:cNvSpPr txBox="1">
            <a:spLocks noChangeArrowheads="1"/>
          </p:cNvSpPr>
          <p:nvPr/>
        </p:nvSpPr>
        <p:spPr bwMode="auto">
          <a:xfrm>
            <a:off x="4321993" y="3638207"/>
            <a:ext cx="986400" cy="3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10,965 vehicles</a:t>
            </a:r>
          </a:p>
        </p:txBody>
      </p:sp>
      <p:sp>
        <p:nvSpPr>
          <p:cNvPr id="137" name="Text Box 69"/>
          <p:cNvSpPr txBox="1">
            <a:spLocks noChangeArrowheads="1"/>
          </p:cNvSpPr>
          <p:nvPr/>
        </p:nvSpPr>
        <p:spPr bwMode="auto">
          <a:xfrm>
            <a:off x="4409516" y="3256673"/>
            <a:ext cx="10152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GB" altLang="el-GR" sz="1000" b="0" dirty="0">
              <a:solidFill>
                <a:srgbClr val="2C3030"/>
              </a:solidFill>
              <a:latin typeface="Segoe UI Regular"/>
              <a:cs typeface="Segoe UI" panose="020B0502040204020203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€ 839 ml 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  </a:t>
            </a:r>
          </a:p>
        </p:txBody>
      </p:sp>
      <p:sp>
        <p:nvSpPr>
          <p:cNvPr id="143" name="Text Box 67"/>
          <p:cNvSpPr txBox="1">
            <a:spLocks noChangeArrowheads="1"/>
          </p:cNvSpPr>
          <p:nvPr/>
        </p:nvSpPr>
        <p:spPr bwMode="auto">
          <a:xfrm>
            <a:off x="4244592" y="2338681"/>
            <a:ext cx="1274389" cy="2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2004 – Dec 2039</a:t>
            </a:r>
          </a:p>
        </p:txBody>
      </p:sp>
      <p:sp>
        <p:nvSpPr>
          <p:cNvPr id="148" name="Text Box 67"/>
          <p:cNvSpPr txBox="1">
            <a:spLocks noChangeArrowheads="1"/>
          </p:cNvSpPr>
          <p:nvPr/>
        </p:nvSpPr>
        <p:spPr bwMode="auto">
          <a:xfrm>
            <a:off x="4095440" y="2925314"/>
            <a:ext cx="1567001" cy="12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August 2004 </a:t>
            </a:r>
          </a:p>
        </p:txBody>
      </p:sp>
      <p:sp>
        <p:nvSpPr>
          <p:cNvPr id="96" name="Ορθογώνιο 95"/>
          <p:cNvSpPr/>
          <p:nvPr/>
        </p:nvSpPr>
        <p:spPr>
          <a:xfrm>
            <a:off x="2638822" y="1845618"/>
            <a:ext cx="1440000" cy="4319290"/>
          </a:xfrm>
          <a:prstGeom prst="rect">
            <a:avLst/>
          </a:prstGeom>
          <a:solidFill>
            <a:srgbClr val="F2F2F2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118" name="Text Box 59"/>
          <p:cNvSpPr txBox="1">
            <a:spLocks noChangeArrowheads="1"/>
          </p:cNvSpPr>
          <p:nvPr/>
        </p:nvSpPr>
        <p:spPr bwMode="auto">
          <a:xfrm>
            <a:off x="2865622" y="3637261"/>
            <a:ext cx="986400" cy="31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236,125 vehicles </a:t>
            </a:r>
          </a:p>
        </p:txBody>
      </p:sp>
      <p:sp>
        <p:nvSpPr>
          <p:cNvPr id="120" name="Text Box 54"/>
          <p:cNvSpPr txBox="1">
            <a:spLocks noChangeArrowheads="1"/>
          </p:cNvSpPr>
          <p:nvPr/>
        </p:nvSpPr>
        <p:spPr bwMode="auto">
          <a:xfrm>
            <a:off x="2998822" y="1878711"/>
            <a:ext cx="720000" cy="36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65.67%</a:t>
            </a:r>
          </a:p>
        </p:txBody>
      </p:sp>
      <p:sp>
        <p:nvSpPr>
          <p:cNvPr id="136" name="Text Box 57"/>
          <p:cNvSpPr txBox="1">
            <a:spLocks noChangeArrowheads="1"/>
          </p:cNvSpPr>
          <p:nvPr/>
        </p:nvSpPr>
        <p:spPr bwMode="auto">
          <a:xfrm>
            <a:off x="2920787" y="3255221"/>
            <a:ext cx="1015688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€ 1.310 ml  </a:t>
            </a:r>
          </a:p>
        </p:txBody>
      </p:sp>
      <p:sp>
        <p:nvSpPr>
          <p:cNvPr id="142" name="Text Box 55"/>
          <p:cNvSpPr txBox="1">
            <a:spLocks noChangeArrowheads="1"/>
          </p:cNvSpPr>
          <p:nvPr/>
        </p:nvSpPr>
        <p:spPr bwMode="auto">
          <a:xfrm>
            <a:off x="2787732" y="2339326"/>
            <a:ext cx="1142180" cy="2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2001 – Sep 2024</a:t>
            </a:r>
          </a:p>
        </p:txBody>
      </p:sp>
      <p:sp>
        <p:nvSpPr>
          <p:cNvPr id="149" name="Text Box 67"/>
          <p:cNvSpPr txBox="1">
            <a:spLocks noChangeArrowheads="1"/>
          </p:cNvSpPr>
          <p:nvPr/>
        </p:nvSpPr>
        <p:spPr bwMode="auto">
          <a:xfrm>
            <a:off x="2680569" y="2924260"/>
            <a:ext cx="1470421" cy="12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March 2001</a:t>
            </a:r>
          </a:p>
        </p:txBody>
      </p:sp>
      <p:sp>
        <p:nvSpPr>
          <p:cNvPr id="133" name="Text Box 57"/>
          <p:cNvSpPr txBox="1">
            <a:spLocks noChangeArrowheads="1"/>
          </p:cNvSpPr>
          <p:nvPr/>
        </p:nvSpPr>
        <p:spPr bwMode="auto">
          <a:xfrm>
            <a:off x="10173378" y="3638207"/>
            <a:ext cx="830318" cy="3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1,100 berths </a:t>
            </a:r>
          </a:p>
        </p:txBody>
      </p:sp>
      <p:sp>
        <p:nvSpPr>
          <p:cNvPr id="135" name="Text Box 57"/>
          <p:cNvSpPr txBox="1">
            <a:spLocks noChangeArrowheads="1"/>
          </p:cNvSpPr>
          <p:nvPr/>
        </p:nvSpPr>
        <p:spPr bwMode="auto">
          <a:xfrm>
            <a:off x="10228537" y="1879200"/>
            <a:ext cx="72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100.00% </a:t>
            </a:r>
          </a:p>
        </p:txBody>
      </p:sp>
      <p:sp>
        <p:nvSpPr>
          <p:cNvPr id="141" name="Text Box 55"/>
          <p:cNvSpPr txBox="1">
            <a:spLocks noChangeArrowheads="1"/>
          </p:cNvSpPr>
          <p:nvPr/>
        </p:nvSpPr>
        <p:spPr bwMode="auto">
          <a:xfrm>
            <a:off x="10006030" y="3256673"/>
            <a:ext cx="10152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€ 98.6 ml</a:t>
            </a:r>
          </a:p>
        </p:txBody>
      </p:sp>
      <p:sp>
        <p:nvSpPr>
          <p:cNvPr id="147" name="Text Box 54"/>
          <p:cNvSpPr txBox="1">
            <a:spLocks noChangeArrowheads="1"/>
          </p:cNvSpPr>
          <p:nvPr/>
        </p:nvSpPr>
        <p:spPr bwMode="auto">
          <a:xfrm>
            <a:off x="9870944" y="2338681"/>
            <a:ext cx="1404624" cy="2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Jan 2021 – Dec 2060 </a:t>
            </a:r>
          </a:p>
        </p:txBody>
      </p:sp>
      <p:sp>
        <p:nvSpPr>
          <p:cNvPr id="150" name="Text Box 67"/>
          <p:cNvSpPr txBox="1">
            <a:spLocks noChangeArrowheads="1"/>
          </p:cNvSpPr>
          <p:nvPr/>
        </p:nvSpPr>
        <p:spPr bwMode="auto">
          <a:xfrm>
            <a:off x="10021437" y="2885472"/>
            <a:ext cx="1163687" cy="20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January 2021 (partially)</a:t>
            </a:r>
          </a:p>
        </p:txBody>
      </p:sp>
      <p:sp>
        <p:nvSpPr>
          <p:cNvPr id="124" name="Text Box 54"/>
          <p:cNvSpPr txBox="1">
            <a:spLocks noChangeArrowheads="1"/>
          </p:cNvSpPr>
          <p:nvPr/>
        </p:nvSpPr>
        <p:spPr bwMode="auto">
          <a:xfrm>
            <a:off x="5940819" y="1879200"/>
            <a:ext cx="72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71.67%</a:t>
            </a:r>
          </a:p>
        </p:txBody>
      </p:sp>
      <p:sp>
        <p:nvSpPr>
          <p:cNvPr id="125" name="Text Box 55"/>
          <p:cNvSpPr txBox="1">
            <a:spLocks noChangeArrowheads="1"/>
          </p:cNvSpPr>
          <p:nvPr/>
        </p:nvSpPr>
        <p:spPr bwMode="auto">
          <a:xfrm>
            <a:off x="5770978" y="3638207"/>
            <a:ext cx="986400" cy="3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50,477 vehicles</a:t>
            </a:r>
          </a:p>
        </p:txBody>
      </p:sp>
      <p:sp>
        <p:nvSpPr>
          <p:cNvPr id="138" name="Text Box 55"/>
          <p:cNvSpPr txBox="1">
            <a:spLocks noChangeArrowheads="1"/>
          </p:cNvSpPr>
          <p:nvPr/>
        </p:nvSpPr>
        <p:spPr bwMode="auto">
          <a:xfrm>
            <a:off x="5707219" y="3256673"/>
            <a:ext cx="10152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GB" altLang="el-GR" sz="1000" b="0" dirty="0">
              <a:solidFill>
                <a:srgbClr val="2C3030"/>
              </a:solidFill>
              <a:latin typeface="Segoe UI Regular"/>
              <a:cs typeface="Segoe UI" panose="020B0502040204020203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€ 1.0 </a:t>
            </a:r>
            <a:r>
              <a:rPr lang="en-GB" altLang="el-GR" sz="1000" b="0" dirty="0" err="1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bn</a:t>
            </a:r>
            <a:endParaRPr lang="en-GB" altLang="el-GR" sz="1000" b="0" dirty="0">
              <a:solidFill>
                <a:srgbClr val="2C3030"/>
              </a:solidFill>
              <a:latin typeface="Segoe UI Regular"/>
              <a:cs typeface="Segoe UI" panose="020B0502040204020203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endParaRPr lang="en-GB" altLang="el-GR" sz="1000" b="0" dirty="0">
              <a:solidFill>
                <a:srgbClr val="2C3030"/>
              </a:solidFill>
              <a:latin typeface="Segoe UI Regular"/>
              <a:cs typeface="Segoe UI" panose="020B0502040204020203" pitchFamily="34" charset="0"/>
            </a:endParaRPr>
          </a:p>
        </p:txBody>
      </p:sp>
      <p:sp>
        <p:nvSpPr>
          <p:cNvPr id="144" name="Text Box 55"/>
          <p:cNvSpPr txBox="1">
            <a:spLocks noChangeArrowheads="1"/>
          </p:cNvSpPr>
          <p:nvPr/>
        </p:nvSpPr>
        <p:spPr bwMode="auto">
          <a:xfrm>
            <a:off x="5693578" y="2338681"/>
            <a:ext cx="1141200" cy="2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2008 – Mar 2038</a:t>
            </a:r>
          </a:p>
        </p:txBody>
      </p:sp>
      <p:sp>
        <p:nvSpPr>
          <p:cNvPr id="151" name="Text Box 67"/>
          <p:cNvSpPr txBox="1">
            <a:spLocks noChangeArrowheads="1"/>
          </p:cNvSpPr>
          <p:nvPr/>
        </p:nvSpPr>
        <p:spPr bwMode="auto">
          <a:xfrm>
            <a:off x="5558698" y="2925314"/>
            <a:ext cx="1346675" cy="12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December 2016</a:t>
            </a:r>
          </a:p>
        </p:txBody>
      </p:sp>
      <p:sp>
        <p:nvSpPr>
          <p:cNvPr id="130" name="Text Box 54"/>
          <p:cNvSpPr txBox="1">
            <a:spLocks noChangeArrowheads="1"/>
          </p:cNvSpPr>
          <p:nvPr/>
        </p:nvSpPr>
        <p:spPr bwMode="auto">
          <a:xfrm>
            <a:off x="8752184" y="1879200"/>
            <a:ext cx="72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17.00%</a:t>
            </a:r>
          </a:p>
        </p:txBody>
      </p:sp>
      <p:sp>
        <p:nvSpPr>
          <p:cNvPr id="131" name="Text Box 55"/>
          <p:cNvSpPr txBox="1">
            <a:spLocks noChangeArrowheads="1"/>
          </p:cNvSpPr>
          <p:nvPr/>
        </p:nvSpPr>
        <p:spPr bwMode="auto">
          <a:xfrm>
            <a:off x="8618984" y="3638207"/>
            <a:ext cx="986400" cy="3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141,930 vehicles</a:t>
            </a:r>
          </a:p>
        </p:txBody>
      </p:sp>
      <p:sp>
        <p:nvSpPr>
          <p:cNvPr id="140" name="Text Box 55"/>
          <p:cNvSpPr txBox="1">
            <a:spLocks noChangeArrowheads="1"/>
          </p:cNvSpPr>
          <p:nvPr/>
        </p:nvSpPr>
        <p:spPr bwMode="auto">
          <a:xfrm>
            <a:off x="8417436" y="3256673"/>
            <a:ext cx="142029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€ 2.1 </a:t>
            </a:r>
            <a:r>
              <a:rPr lang="en-GB" altLang="el-GR" sz="1000" b="0" dirty="0" err="1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bn</a:t>
            </a: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 + € 0.3 </a:t>
            </a:r>
            <a:r>
              <a:rPr lang="en-GB" altLang="el-GR" sz="1000" b="0" dirty="0" err="1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bn</a:t>
            </a:r>
            <a:endParaRPr lang="en-GB" altLang="el-GR" sz="1000" b="0" dirty="0">
              <a:solidFill>
                <a:srgbClr val="2C3030"/>
              </a:solidFill>
              <a:latin typeface="Segoe UI Regular"/>
              <a:cs typeface="Segoe UI" panose="020B0502040204020203" pitchFamily="34" charset="0"/>
            </a:endParaRPr>
          </a:p>
        </p:txBody>
      </p:sp>
      <p:sp>
        <p:nvSpPr>
          <p:cNvPr id="146" name="Text Box 55"/>
          <p:cNvSpPr txBox="1">
            <a:spLocks noChangeArrowheads="1"/>
          </p:cNvSpPr>
          <p:nvPr/>
        </p:nvSpPr>
        <p:spPr bwMode="auto">
          <a:xfrm>
            <a:off x="8302584" y="2239200"/>
            <a:ext cx="1649994" cy="50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2008 – extended to 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2044 + 74Km </a:t>
            </a:r>
          </a:p>
          <a:p>
            <a:pPr algn="ctr" eaLnBrk="1" hangingPunct="1">
              <a:spcBef>
                <a:spcPts val="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length motorway</a:t>
            </a:r>
          </a:p>
        </p:txBody>
      </p:sp>
      <p:sp>
        <p:nvSpPr>
          <p:cNvPr id="152" name="Text Box 67"/>
          <p:cNvSpPr txBox="1">
            <a:spLocks noChangeArrowheads="1"/>
          </p:cNvSpPr>
          <p:nvPr/>
        </p:nvSpPr>
        <p:spPr bwMode="auto">
          <a:xfrm>
            <a:off x="8344629" y="2925314"/>
            <a:ext cx="1567001" cy="12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September 2017</a:t>
            </a:r>
          </a:p>
        </p:txBody>
      </p:sp>
      <p:sp>
        <p:nvSpPr>
          <p:cNvPr id="127" name="Text Box 54"/>
          <p:cNvSpPr txBox="1">
            <a:spLocks noChangeArrowheads="1"/>
          </p:cNvSpPr>
          <p:nvPr/>
        </p:nvSpPr>
        <p:spPr bwMode="auto">
          <a:xfrm>
            <a:off x="7326957" y="1879200"/>
            <a:ext cx="720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22.22%</a:t>
            </a:r>
          </a:p>
        </p:txBody>
      </p:sp>
      <p:sp>
        <p:nvSpPr>
          <p:cNvPr id="128" name="Text Box 55"/>
          <p:cNvSpPr txBox="1">
            <a:spLocks noChangeArrowheads="1"/>
          </p:cNvSpPr>
          <p:nvPr/>
        </p:nvSpPr>
        <p:spPr bwMode="auto">
          <a:xfrm>
            <a:off x="7193757" y="3638207"/>
            <a:ext cx="986400" cy="3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67,630 vehicles</a:t>
            </a:r>
          </a:p>
        </p:txBody>
      </p:sp>
      <p:sp>
        <p:nvSpPr>
          <p:cNvPr id="139" name="Text Box 55"/>
          <p:cNvSpPr txBox="1">
            <a:spLocks noChangeArrowheads="1"/>
          </p:cNvSpPr>
          <p:nvPr/>
        </p:nvSpPr>
        <p:spPr bwMode="auto">
          <a:xfrm>
            <a:off x="7180591" y="3256673"/>
            <a:ext cx="1015200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€ 1.6 </a:t>
            </a:r>
            <a:r>
              <a:rPr lang="en-GB" altLang="el-GR" sz="1000" b="0" dirty="0" err="1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bn</a:t>
            </a:r>
            <a:endParaRPr lang="en-GB" altLang="el-GR" sz="1000" b="0" dirty="0">
              <a:solidFill>
                <a:srgbClr val="2C3030"/>
              </a:solidFill>
              <a:latin typeface="Segoe UI Regular"/>
              <a:cs typeface="Segoe UI" panose="020B0502040204020203" pitchFamily="34" charset="0"/>
            </a:endParaRPr>
          </a:p>
        </p:txBody>
      </p:sp>
      <p:sp>
        <p:nvSpPr>
          <p:cNvPr id="145" name="Text Box 55"/>
          <p:cNvSpPr txBox="1">
            <a:spLocks noChangeArrowheads="1"/>
          </p:cNvSpPr>
          <p:nvPr/>
        </p:nvSpPr>
        <p:spPr bwMode="auto">
          <a:xfrm>
            <a:off x="7108539" y="2338681"/>
            <a:ext cx="1141200" cy="2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2008 – Mar 2038</a:t>
            </a:r>
          </a:p>
        </p:txBody>
      </p:sp>
      <p:sp>
        <p:nvSpPr>
          <p:cNvPr id="153" name="Text Box 67"/>
          <p:cNvSpPr txBox="1">
            <a:spLocks noChangeArrowheads="1"/>
          </p:cNvSpPr>
          <p:nvPr/>
        </p:nvSpPr>
        <p:spPr bwMode="auto">
          <a:xfrm>
            <a:off x="7068357" y="2925314"/>
            <a:ext cx="1221564" cy="13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00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September 2017</a:t>
            </a:r>
          </a:p>
        </p:txBody>
      </p:sp>
      <p:sp>
        <p:nvSpPr>
          <p:cNvPr id="154" name="Text Box 63"/>
          <p:cNvSpPr txBox="1">
            <a:spLocks noChangeArrowheads="1"/>
          </p:cNvSpPr>
          <p:nvPr/>
        </p:nvSpPr>
        <p:spPr bwMode="auto">
          <a:xfrm>
            <a:off x="2731304" y="4936286"/>
            <a:ext cx="1298453" cy="789509"/>
          </a:xfrm>
          <a:prstGeom prst="rect">
            <a:avLst/>
          </a:prstGeom>
          <a:noFill/>
          <a:ln w="9525" cmpd="dbl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95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Connects the outer beltways of the greater Athens metropolitan area</a:t>
            </a:r>
            <a:endParaRPr lang="en-GB" altLang="el-GR" sz="950" b="0" dirty="0">
              <a:solidFill>
                <a:schemeClr val="tx1">
                  <a:lumMod val="85000"/>
                  <a:lumOff val="15000"/>
                </a:schemeClr>
              </a:solidFill>
              <a:latin typeface="Segoe UI Regular"/>
              <a:cs typeface="Segoe UI" panose="020B0502040204020203" pitchFamily="34" charset="0"/>
            </a:endParaRPr>
          </a:p>
        </p:txBody>
      </p:sp>
      <p:sp>
        <p:nvSpPr>
          <p:cNvPr id="155" name="Text Box 75"/>
          <p:cNvSpPr txBox="1">
            <a:spLocks noChangeArrowheads="1"/>
          </p:cNvSpPr>
          <p:nvPr/>
        </p:nvSpPr>
        <p:spPr bwMode="auto">
          <a:xfrm>
            <a:off x="4122165" y="4980604"/>
            <a:ext cx="1332626" cy="688976"/>
          </a:xfrm>
          <a:prstGeom prst="rect">
            <a:avLst/>
          </a:prstGeom>
          <a:noFill/>
          <a:ln w="9525" cmpd="dbl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95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World’s longest multi-span cable –stayed bridge in a high seismic area </a:t>
            </a:r>
          </a:p>
        </p:txBody>
      </p:sp>
      <p:sp>
        <p:nvSpPr>
          <p:cNvPr id="156" name="Text Box 63"/>
          <p:cNvSpPr txBox="1">
            <a:spLocks noChangeArrowheads="1"/>
          </p:cNvSpPr>
          <p:nvPr/>
        </p:nvSpPr>
        <p:spPr bwMode="auto">
          <a:xfrm>
            <a:off x="5544961" y="4824693"/>
            <a:ext cx="1365625" cy="907572"/>
          </a:xfrm>
          <a:prstGeom prst="rect">
            <a:avLst/>
          </a:prstGeom>
          <a:noFill/>
          <a:ln w="9525" cmpd="dbl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95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Modern motorway that brings the Peloponnese closer to Athens and the rest of Greece</a:t>
            </a:r>
            <a:endParaRPr lang="en-GB" altLang="el-GR" sz="950" dirty="0">
              <a:solidFill>
                <a:srgbClr val="2C3030"/>
              </a:solidFill>
              <a:latin typeface="Segoe UI Regular"/>
              <a:cs typeface="Segoe UI" panose="020B0502040204020203" pitchFamily="34" charset="0"/>
            </a:endParaRPr>
          </a:p>
        </p:txBody>
      </p:sp>
      <p:sp>
        <p:nvSpPr>
          <p:cNvPr id="157" name="Text Box 63"/>
          <p:cNvSpPr txBox="1">
            <a:spLocks noChangeArrowheads="1"/>
          </p:cNvSpPr>
          <p:nvPr/>
        </p:nvSpPr>
        <p:spPr bwMode="auto">
          <a:xfrm>
            <a:off x="6989739" y="4713984"/>
            <a:ext cx="1437553" cy="1024699"/>
          </a:xfrm>
          <a:prstGeom prst="rect">
            <a:avLst/>
          </a:prstGeom>
          <a:noFill/>
          <a:ln w="9525" cmpd="dbl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95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Connects the country’s two largest cities, Athens and Thessaloniki in just four hours and fifteen minutes</a:t>
            </a:r>
          </a:p>
        </p:txBody>
      </p:sp>
      <p:sp>
        <p:nvSpPr>
          <p:cNvPr id="158" name="Text Box 63"/>
          <p:cNvSpPr txBox="1">
            <a:spLocks noChangeArrowheads="1"/>
          </p:cNvSpPr>
          <p:nvPr/>
        </p:nvSpPr>
        <p:spPr bwMode="auto">
          <a:xfrm>
            <a:off x="8394160" y="4577060"/>
            <a:ext cx="1484301" cy="1154285"/>
          </a:xfrm>
          <a:prstGeom prst="rect">
            <a:avLst/>
          </a:prstGeom>
          <a:noFill/>
          <a:ln w="9525" cmpd="dbl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95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Road is of national strategic importance, linking the capital, Athens, with the Regions of Peloponnese, Western Greece and Epirus </a:t>
            </a:r>
          </a:p>
        </p:txBody>
      </p:sp>
      <p:sp>
        <p:nvSpPr>
          <p:cNvPr id="159" name="Text Box 63"/>
          <p:cNvSpPr txBox="1">
            <a:spLocks noChangeArrowheads="1"/>
          </p:cNvSpPr>
          <p:nvPr/>
        </p:nvSpPr>
        <p:spPr bwMode="auto">
          <a:xfrm>
            <a:off x="9864481" y="4692692"/>
            <a:ext cx="1435185" cy="1024699"/>
          </a:xfrm>
          <a:prstGeom prst="rect">
            <a:avLst/>
          </a:prstGeom>
          <a:noFill/>
          <a:ln w="9525" cmpd="dbl">
            <a:noFill/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95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Largest Marina in the Balkans with a Marina area of approx. 428,000m</a:t>
            </a:r>
            <a:r>
              <a:rPr lang="en-GB" altLang="el-GR" sz="950" b="0" baseline="3000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2</a:t>
            </a:r>
            <a:r>
              <a:rPr lang="en-GB" altLang="el-GR" sz="950" b="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, offering berths for boats of varying sizes</a:t>
            </a:r>
          </a:p>
        </p:txBody>
      </p:sp>
      <p:pic>
        <p:nvPicPr>
          <p:cNvPr id="16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9462" y="5669976"/>
            <a:ext cx="1436500" cy="975600"/>
          </a:xfrm>
          <a:prstGeom prst="rect">
            <a:avLst/>
          </a:prstGeom>
        </p:spPr>
      </p:pic>
      <p:pic>
        <p:nvPicPr>
          <p:cNvPr id="161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822" y="5669580"/>
            <a:ext cx="1440000" cy="973984"/>
          </a:xfrm>
          <a:prstGeom prst="rect">
            <a:avLst/>
          </a:prstGeom>
        </p:spPr>
      </p:pic>
      <p:pic>
        <p:nvPicPr>
          <p:cNvPr id="162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5505651" y="5669976"/>
            <a:ext cx="1453488" cy="975600"/>
          </a:xfrm>
          <a:prstGeom prst="rect">
            <a:avLst/>
          </a:prstGeom>
        </p:spPr>
      </p:pic>
      <p:pic>
        <p:nvPicPr>
          <p:cNvPr id="163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8947" y="5669976"/>
            <a:ext cx="1458488" cy="975600"/>
          </a:xfrm>
          <a:prstGeom prst="rect">
            <a:avLst/>
          </a:prstGeom>
        </p:spPr>
      </p:pic>
      <p:pic>
        <p:nvPicPr>
          <p:cNvPr id="164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643" y="5669976"/>
            <a:ext cx="1451082" cy="975600"/>
          </a:xfrm>
          <a:prstGeom prst="rect">
            <a:avLst/>
          </a:prstGeom>
        </p:spPr>
      </p:pic>
      <p:pic>
        <p:nvPicPr>
          <p:cNvPr id="165" name="Picture 1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8982" y="5669976"/>
            <a:ext cx="1443278" cy="975600"/>
          </a:xfrm>
          <a:prstGeom prst="rect">
            <a:avLst/>
          </a:prstGeom>
        </p:spPr>
      </p:pic>
      <p:cxnSp>
        <p:nvCxnSpPr>
          <p:cNvPr id="168" name="Straight Connector 40">
            <a:extLst>
              <a:ext uri="{FF2B5EF4-FFF2-40B4-BE49-F238E27FC236}">
                <a16:creationId xmlns:a16="http://schemas.microsoft.com/office/drawing/2014/main" id="{0DD28828-5F33-4BAC-AA9C-E83BB29BC14E}"/>
              </a:ext>
            </a:extLst>
          </p:cNvPr>
          <p:cNvCxnSpPr>
            <a:cxnSpLocks/>
          </p:cNvCxnSpPr>
          <p:nvPr/>
        </p:nvCxnSpPr>
        <p:spPr>
          <a:xfrm flipH="1">
            <a:off x="838800" y="2205658"/>
            <a:ext cx="10437162" cy="1"/>
          </a:xfrm>
          <a:prstGeom prst="line">
            <a:avLst/>
          </a:prstGeom>
          <a:ln w="3175">
            <a:solidFill>
              <a:srgbClr val="EF00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40">
            <a:extLst>
              <a:ext uri="{FF2B5EF4-FFF2-40B4-BE49-F238E27FC236}">
                <a16:creationId xmlns:a16="http://schemas.microsoft.com/office/drawing/2014/main" id="{0DD28828-5F33-4BAC-AA9C-E83BB29BC14E}"/>
              </a:ext>
            </a:extLst>
          </p:cNvPr>
          <p:cNvCxnSpPr>
            <a:cxnSpLocks/>
          </p:cNvCxnSpPr>
          <p:nvPr/>
        </p:nvCxnSpPr>
        <p:spPr>
          <a:xfrm flipH="1">
            <a:off x="839562" y="2777523"/>
            <a:ext cx="10436400" cy="0"/>
          </a:xfrm>
          <a:prstGeom prst="line">
            <a:avLst/>
          </a:prstGeom>
          <a:ln w="3175">
            <a:solidFill>
              <a:srgbClr val="EF00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40">
            <a:extLst>
              <a:ext uri="{FF2B5EF4-FFF2-40B4-BE49-F238E27FC236}">
                <a16:creationId xmlns:a16="http://schemas.microsoft.com/office/drawing/2014/main" id="{0DD28828-5F33-4BAC-AA9C-E83BB29BC14E}"/>
              </a:ext>
            </a:extLst>
          </p:cNvPr>
          <p:cNvCxnSpPr>
            <a:cxnSpLocks/>
          </p:cNvCxnSpPr>
          <p:nvPr/>
        </p:nvCxnSpPr>
        <p:spPr>
          <a:xfrm flipH="1">
            <a:off x="839562" y="3213770"/>
            <a:ext cx="10436400" cy="1"/>
          </a:xfrm>
          <a:prstGeom prst="line">
            <a:avLst/>
          </a:prstGeom>
          <a:ln w="3175">
            <a:solidFill>
              <a:srgbClr val="EF00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40">
            <a:extLst>
              <a:ext uri="{FF2B5EF4-FFF2-40B4-BE49-F238E27FC236}">
                <a16:creationId xmlns:a16="http://schemas.microsoft.com/office/drawing/2014/main" id="{0DD28828-5F33-4BAC-AA9C-E83BB29BC14E}"/>
              </a:ext>
            </a:extLst>
          </p:cNvPr>
          <p:cNvCxnSpPr>
            <a:cxnSpLocks/>
          </p:cNvCxnSpPr>
          <p:nvPr/>
        </p:nvCxnSpPr>
        <p:spPr>
          <a:xfrm flipH="1">
            <a:off x="839562" y="3551561"/>
            <a:ext cx="10436400" cy="0"/>
          </a:xfrm>
          <a:prstGeom prst="line">
            <a:avLst/>
          </a:prstGeom>
          <a:ln w="3175">
            <a:solidFill>
              <a:srgbClr val="EF00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40">
            <a:extLst>
              <a:ext uri="{FF2B5EF4-FFF2-40B4-BE49-F238E27FC236}">
                <a16:creationId xmlns:a16="http://schemas.microsoft.com/office/drawing/2014/main" id="{0DD28828-5F33-4BAC-AA9C-E83BB29BC14E}"/>
              </a:ext>
            </a:extLst>
          </p:cNvPr>
          <p:cNvCxnSpPr>
            <a:cxnSpLocks/>
          </p:cNvCxnSpPr>
          <p:nvPr/>
        </p:nvCxnSpPr>
        <p:spPr>
          <a:xfrm flipH="1">
            <a:off x="839562" y="3976965"/>
            <a:ext cx="10436400" cy="0"/>
          </a:xfrm>
          <a:prstGeom prst="line">
            <a:avLst/>
          </a:prstGeom>
          <a:ln w="3175">
            <a:solidFill>
              <a:srgbClr val="EF00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12">
            <a:extLst>
              <a:ext uri="{FF2B5EF4-FFF2-40B4-BE49-F238E27FC236}">
                <a16:creationId xmlns:a16="http://schemas.microsoft.com/office/drawing/2014/main" id="{19C0BB60-DAA5-4347-B249-B9821EC90A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544" r="9535" b="8352"/>
          <a:stretch/>
        </p:blipFill>
        <p:spPr>
          <a:xfrm>
            <a:off x="7262167" y="1090408"/>
            <a:ext cx="833950" cy="720000"/>
          </a:xfrm>
          <a:prstGeom prst="rect">
            <a:avLst/>
          </a:prstGeom>
        </p:spPr>
      </p:pic>
      <p:pic>
        <p:nvPicPr>
          <p:cNvPr id="80" name="Picture 18">
            <a:extLst>
              <a:ext uri="{FF2B5EF4-FFF2-40B4-BE49-F238E27FC236}">
                <a16:creationId xmlns:a16="http://schemas.microsoft.com/office/drawing/2014/main" id="{1E3BABE4-E5B9-E344-A904-5DC79ABDD6C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5884" b="26770"/>
          <a:stretch/>
        </p:blipFill>
        <p:spPr>
          <a:xfrm>
            <a:off x="8485738" y="1090408"/>
            <a:ext cx="1255549" cy="720000"/>
          </a:xfrm>
          <a:prstGeom prst="rect">
            <a:avLst/>
          </a:prstGeom>
        </p:spPr>
      </p:pic>
      <p:pic>
        <p:nvPicPr>
          <p:cNvPr id="81" name="Picture 10">
            <a:extLst>
              <a:ext uri="{FF2B5EF4-FFF2-40B4-BE49-F238E27FC236}">
                <a16:creationId xmlns:a16="http://schemas.microsoft.com/office/drawing/2014/main" id="{CF6BE526-A7F7-E64C-BB86-AED9C832B74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139" t="7219" r="9448" b="8603"/>
          <a:stretch/>
        </p:blipFill>
        <p:spPr>
          <a:xfrm>
            <a:off x="5868819" y="1144408"/>
            <a:ext cx="792000" cy="550200"/>
          </a:xfrm>
          <a:prstGeom prst="rect">
            <a:avLst/>
          </a:prstGeom>
        </p:spPr>
      </p:pic>
      <p:pic>
        <p:nvPicPr>
          <p:cNvPr id="83" name="Picture 2" descr="C:\Users\georgiadou\Downloads\logo_attiki-odos_en-0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799" y="1206981"/>
            <a:ext cx="735023" cy="48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4960" y="1066840"/>
            <a:ext cx="1359831" cy="702572"/>
          </a:xfrm>
          <a:prstGeom prst="rect">
            <a:avLst/>
          </a:prstGeom>
        </p:spPr>
      </p:pic>
      <p:pic>
        <p:nvPicPr>
          <p:cNvPr id="70" name="Picture 24">
            <a:extLst>
              <a:ext uri="{FF2B5EF4-FFF2-40B4-BE49-F238E27FC236}">
                <a16:creationId xmlns:a16="http://schemas.microsoft.com/office/drawing/2014/main" id="{A152FF3B-4DD8-374E-98B2-1A5C7A3297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2689" y="4082728"/>
            <a:ext cx="813733" cy="4991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20787" y="4115776"/>
            <a:ext cx="740855" cy="423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28775" y="4082728"/>
            <a:ext cx="750807" cy="4567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2483" y="4154736"/>
            <a:ext cx="1374291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>
                <a:srgbClr val="CC3300"/>
              </a:buClr>
            </a:pPr>
            <a:r>
              <a:rPr lang="en-US" sz="1100" dirty="0">
                <a:latin typeface="Segoe UI Regular"/>
                <a:cs typeface="Segoe UI" panose="020B0502040204020203" pitchFamily="34" charset="0"/>
              </a:rPr>
              <a:t>Operator</a:t>
            </a:r>
          </a:p>
        </p:txBody>
      </p:sp>
      <p:cxnSp>
        <p:nvCxnSpPr>
          <p:cNvPr id="74" name="Straight Connector 40">
            <a:extLst>
              <a:ext uri="{FF2B5EF4-FFF2-40B4-BE49-F238E27FC236}">
                <a16:creationId xmlns:a16="http://schemas.microsoft.com/office/drawing/2014/main" id="{0DD28828-5F33-4BAC-AA9C-E83BB29BC14E}"/>
              </a:ext>
            </a:extLst>
          </p:cNvPr>
          <p:cNvCxnSpPr>
            <a:cxnSpLocks/>
          </p:cNvCxnSpPr>
          <p:nvPr/>
        </p:nvCxnSpPr>
        <p:spPr>
          <a:xfrm flipH="1">
            <a:off x="838622" y="4581922"/>
            <a:ext cx="10436400" cy="0"/>
          </a:xfrm>
          <a:prstGeom prst="line">
            <a:avLst/>
          </a:prstGeom>
          <a:ln w="3175">
            <a:solidFill>
              <a:srgbClr val="EF00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 Box 55"/>
          <p:cNvSpPr txBox="1">
            <a:spLocks noChangeArrowheads="1"/>
          </p:cNvSpPr>
          <p:nvPr/>
        </p:nvSpPr>
        <p:spPr bwMode="auto">
          <a:xfrm>
            <a:off x="5735166" y="4124706"/>
            <a:ext cx="986400" cy="3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40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-</a:t>
            </a:r>
            <a:endParaRPr lang="en-GB" altLang="el-GR" sz="1400" b="0" dirty="0">
              <a:solidFill>
                <a:srgbClr val="2C3030"/>
              </a:solidFill>
              <a:latin typeface="Segoe UI Regular"/>
              <a:cs typeface="Segoe UI" panose="020B0502040204020203" pitchFamily="34" charset="0"/>
            </a:endParaRPr>
          </a:p>
        </p:txBody>
      </p:sp>
      <p:sp>
        <p:nvSpPr>
          <p:cNvPr id="76" name="Text Box 55"/>
          <p:cNvSpPr txBox="1">
            <a:spLocks noChangeArrowheads="1"/>
          </p:cNvSpPr>
          <p:nvPr/>
        </p:nvSpPr>
        <p:spPr bwMode="auto">
          <a:xfrm>
            <a:off x="7175326" y="4124706"/>
            <a:ext cx="986400" cy="3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40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-</a:t>
            </a:r>
            <a:endParaRPr lang="en-GB" altLang="el-GR" sz="1400" b="0" dirty="0">
              <a:solidFill>
                <a:srgbClr val="2C3030"/>
              </a:solidFill>
              <a:latin typeface="Segoe UI Regular"/>
              <a:cs typeface="Segoe UI" panose="020B0502040204020203" pitchFamily="34" charset="0"/>
            </a:endParaRPr>
          </a:p>
        </p:txBody>
      </p:sp>
      <p:sp>
        <p:nvSpPr>
          <p:cNvPr id="77" name="Text Box 55"/>
          <p:cNvSpPr txBox="1">
            <a:spLocks noChangeArrowheads="1"/>
          </p:cNvSpPr>
          <p:nvPr/>
        </p:nvSpPr>
        <p:spPr bwMode="auto">
          <a:xfrm>
            <a:off x="10077358" y="4124706"/>
            <a:ext cx="986400" cy="3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72000" bIns="72000" anchor="ctr"/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en-GB" altLang="el-GR" sz="1400" dirty="0">
                <a:solidFill>
                  <a:srgbClr val="2C3030"/>
                </a:solidFill>
                <a:latin typeface="Segoe UI Regular"/>
                <a:cs typeface="Segoe UI" panose="020B0502040204020203" pitchFamily="34" charset="0"/>
              </a:rPr>
              <a:t>-</a:t>
            </a:r>
            <a:endParaRPr lang="en-GB" altLang="el-GR" sz="1400" b="0" dirty="0">
              <a:solidFill>
                <a:srgbClr val="2C3030"/>
              </a:solidFill>
              <a:latin typeface="Segoe UI Regular"/>
              <a:cs typeface="Segoe UI" panose="020B0502040204020203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6B2-7C3C-4FA1-9D16-E23821600A0C}" type="slidenum">
              <a:rPr lang="el-GR" smtClean="0"/>
              <a:t>6</a:t>
            </a:fld>
            <a:endParaRPr lang="el-G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3FDA7-A040-454C-B911-6A391AC907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72366" y="1267223"/>
            <a:ext cx="1341236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4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C:\Users\georgiadou\Desktop\amaze\ELLAKTOR\ellaktor b presentation graphics\new02022022\circl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13" y="2700470"/>
            <a:ext cx="11017601" cy="244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3D6F777E-E764-1248-B761-6CF9F674C76E}"/>
              </a:ext>
            </a:extLst>
          </p:cNvPr>
          <p:cNvCxnSpPr>
            <a:cxnSpLocks/>
          </p:cNvCxnSpPr>
          <p:nvPr/>
        </p:nvCxnSpPr>
        <p:spPr>
          <a:xfrm>
            <a:off x="838800" y="456679"/>
            <a:ext cx="685619" cy="0"/>
          </a:xfrm>
          <a:prstGeom prst="line">
            <a:avLst/>
          </a:prstGeom>
          <a:ln w="79375">
            <a:solidFill>
              <a:srgbClr val="F000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21">
            <a:extLst>
              <a:ext uri="{FF2B5EF4-FFF2-40B4-BE49-F238E27FC236}">
                <a16:creationId xmlns:a16="http://schemas.microsoft.com/office/drawing/2014/main" id="{B0C0A11E-DE41-4900-8861-BC8C17282ADE}"/>
              </a:ext>
            </a:extLst>
          </p:cNvPr>
          <p:cNvSpPr/>
          <p:nvPr/>
        </p:nvSpPr>
        <p:spPr>
          <a:xfrm>
            <a:off x="766614" y="1425009"/>
            <a:ext cx="42113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 dirty="0">
                <a:solidFill>
                  <a:srgbClr val="323232"/>
                </a:solidFill>
                <a:latin typeface="Segoe UI Regular"/>
                <a:cs typeface="Calibri" panose="020F0502020204030204" pitchFamily="34" charset="0"/>
              </a:rPr>
              <a:t>Well positioned to compete for the future challenges given our experience based Know-How </a:t>
            </a:r>
          </a:p>
        </p:txBody>
      </p:sp>
      <p:sp>
        <p:nvSpPr>
          <p:cNvPr id="2" name="Ορθογώνιο 1"/>
          <p:cNvSpPr/>
          <p:nvPr/>
        </p:nvSpPr>
        <p:spPr>
          <a:xfrm>
            <a:off x="0" y="0"/>
            <a:ext cx="3934966" cy="6886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71E9BD3A-A044-A944-A637-EE5046DE82D8}"/>
              </a:ext>
            </a:extLst>
          </p:cNvPr>
          <p:cNvSpPr/>
          <p:nvPr/>
        </p:nvSpPr>
        <p:spPr>
          <a:xfrm>
            <a:off x="763200" y="570922"/>
            <a:ext cx="80683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en-US" sz="3000" b="1" dirty="0">
                <a:latin typeface="Gilroy ExtraBold"/>
              </a:rPr>
              <a:t>Key Credit Highlights</a:t>
            </a:r>
            <a:r>
              <a:rPr lang="en-GB" sz="3200" b="1" dirty="0">
                <a:solidFill>
                  <a:srgbClr val="EF002C"/>
                </a:solidFill>
                <a:latin typeface="Gilroy ExtraBold" pitchFamily="2" charset="77"/>
                <a:cs typeface="Segoe UI" panose="020B0502040204020203" pitchFamily="34" charset="0"/>
              </a:rPr>
              <a:t>.</a:t>
            </a:r>
            <a:endParaRPr lang="en-GB" sz="3200" b="1" dirty="0">
              <a:latin typeface="Gilroy ExtraBold" pitchFamily="2" charset="77"/>
              <a:cs typeface="Segoe UI" panose="020B0502040204020203" pitchFamily="34" charset="0"/>
            </a:endParaRPr>
          </a:p>
        </p:txBody>
      </p:sp>
      <p:sp>
        <p:nvSpPr>
          <p:cNvPr id="72" name="Ορθογώνιο 71"/>
          <p:cNvSpPr/>
          <p:nvPr/>
        </p:nvSpPr>
        <p:spPr>
          <a:xfrm>
            <a:off x="8215432" y="5863159"/>
            <a:ext cx="4260445" cy="41290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075" name="Picture 3" descr="C:\Users\georgiadou\Desktop\amaze\ELLAKTOR\ellaktor b presentation graphics\new02022022\vast experience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54" y="3484872"/>
            <a:ext cx="1072106" cy="95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georgiadou\Desktop\amaze\ELLAKTOR\ellaktor b presentation graphics\new02022022\active involvement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565" y="3487258"/>
            <a:ext cx="1080121" cy="9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georgiadou\Desktop\amaze\ELLAKTOR\ellaktor b presentation graphics\new02022022\disciplined approach-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194" y="3683384"/>
            <a:ext cx="1117979" cy="5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georgiadou\Desktop\amaze\ELLAKTOR\ellaktor b presentation graphics\new02022022\growing opportunities-0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893" y="3481303"/>
            <a:ext cx="1008000" cy="89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georgiadou\Desktop\amaze\ELLAKTOR\ellaktor b presentation graphics\new02022022\invest in strategically-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036" y="3513241"/>
            <a:ext cx="963706" cy="83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georgiadou\Desktop\amaze\ELLAKTOR\ellaktor b presentation graphics\new02022022\value add-0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413" y="3541381"/>
            <a:ext cx="857673" cy="76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"/>
          <p:cNvSpPr/>
          <p:nvPr/>
        </p:nvSpPr>
        <p:spPr>
          <a:xfrm>
            <a:off x="780909" y="2289105"/>
            <a:ext cx="2110001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000" dirty="0">
                <a:solidFill>
                  <a:srgbClr val="323232"/>
                </a:solidFill>
                <a:latin typeface="Segoe UI Regular"/>
                <a:cs typeface="Calibri" panose="020F0502020204030204" pitchFamily="34" charset="0"/>
              </a:rPr>
              <a:t>Vast Experience &amp;</a:t>
            </a:r>
          </a:p>
          <a:p>
            <a:pPr algn="ctr"/>
            <a:r>
              <a:rPr lang="en-US" sz="1000" dirty="0">
                <a:solidFill>
                  <a:srgbClr val="323232"/>
                </a:solidFill>
                <a:latin typeface="Segoe UI Regular"/>
                <a:cs typeface="Calibri" panose="020F0502020204030204" pitchFamily="34" charset="0"/>
              </a:rPr>
              <a:t>Know How in Concessions</a:t>
            </a:r>
          </a:p>
        </p:txBody>
      </p:sp>
      <p:sp>
        <p:nvSpPr>
          <p:cNvPr id="40" name="Rectangle 4"/>
          <p:cNvSpPr/>
          <p:nvPr/>
        </p:nvSpPr>
        <p:spPr>
          <a:xfrm>
            <a:off x="3538509" y="2289105"/>
            <a:ext cx="2124236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000" dirty="0">
                <a:solidFill>
                  <a:srgbClr val="323232"/>
                </a:solidFill>
                <a:latin typeface="Segoe UI Regular"/>
                <a:cs typeface="Calibri" panose="020F0502020204030204" pitchFamily="34" charset="0"/>
              </a:rPr>
              <a:t>Active involvement in Bid /  Construction /  Operation phases</a:t>
            </a:r>
          </a:p>
        </p:txBody>
      </p:sp>
      <p:sp>
        <p:nvSpPr>
          <p:cNvPr id="43" name="Rectangle 5"/>
          <p:cNvSpPr/>
          <p:nvPr/>
        </p:nvSpPr>
        <p:spPr>
          <a:xfrm>
            <a:off x="1850934" y="5257403"/>
            <a:ext cx="23356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323232"/>
                </a:solidFill>
                <a:latin typeface="Segoe UI Regular"/>
                <a:cs typeface="Calibri" panose="020F0502020204030204" pitchFamily="34" charset="0"/>
              </a:rPr>
              <a:t>Value add on Greenfield / </a:t>
            </a:r>
          </a:p>
          <a:p>
            <a:pPr algn="ctr"/>
            <a:r>
              <a:rPr lang="en-US" sz="1000" dirty="0">
                <a:solidFill>
                  <a:srgbClr val="323232"/>
                </a:solidFill>
                <a:latin typeface="Segoe UI Regular"/>
                <a:cs typeface="Calibri" panose="020F0502020204030204" pitchFamily="34" charset="0"/>
              </a:rPr>
              <a:t>Brownfield projects </a:t>
            </a:r>
          </a:p>
        </p:txBody>
      </p:sp>
      <p:sp>
        <p:nvSpPr>
          <p:cNvPr id="44" name="Rectangle 6"/>
          <p:cNvSpPr/>
          <p:nvPr/>
        </p:nvSpPr>
        <p:spPr>
          <a:xfrm>
            <a:off x="6625543" y="2289105"/>
            <a:ext cx="1809510" cy="40011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1000" dirty="0">
                <a:solidFill>
                  <a:srgbClr val="323232"/>
                </a:solidFill>
                <a:latin typeface="Segoe UI Regular"/>
                <a:cs typeface="Calibri" panose="020F0502020204030204" pitchFamily="34" charset="0"/>
              </a:rPr>
              <a:t>Growing opportunities in the Greek Market</a:t>
            </a:r>
          </a:p>
        </p:txBody>
      </p:sp>
      <p:sp>
        <p:nvSpPr>
          <p:cNvPr id="45" name="Rectangle 33"/>
          <p:cNvSpPr/>
          <p:nvPr/>
        </p:nvSpPr>
        <p:spPr>
          <a:xfrm>
            <a:off x="7691225" y="5261932"/>
            <a:ext cx="25299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323232"/>
                </a:solidFill>
                <a:latin typeface="Segoe UI Regular"/>
                <a:cs typeface="Calibri" panose="020F0502020204030204" pitchFamily="34" charset="0"/>
              </a:rPr>
              <a:t>Disciplined approach </a:t>
            </a:r>
          </a:p>
          <a:p>
            <a:pPr algn="ctr"/>
            <a:r>
              <a:rPr lang="en-US" sz="1000" dirty="0">
                <a:solidFill>
                  <a:srgbClr val="323232"/>
                </a:solidFill>
                <a:latin typeface="Segoe UI Regular"/>
                <a:cs typeface="Calibri" panose="020F0502020204030204" pitchFamily="34" charset="0"/>
              </a:rPr>
              <a:t>to efficiently manage risk vs return</a:t>
            </a:r>
          </a:p>
        </p:txBody>
      </p:sp>
      <p:sp>
        <p:nvSpPr>
          <p:cNvPr id="46" name="Rectangle 34"/>
          <p:cNvSpPr/>
          <p:nvPr/>
        </p:nvSpPr>
        <p:spPr>
          <a:xfrm>
            <a:off x="9282222" y="2289105"/>
            <a:ext cx="21547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323232"/>
                </a:solidFill>
                <a:latin typeface="Segoe UI Regular"/>
                <a:cs typeface="Calibri" panose="020F0502020204030204" pitchFamily="34" charset="0"/>
              </a:rPr>
              <a:t>Invest in strategically selected assets - beneficial placements </a:t>
            </a:r>
          </a:p>
        </p:txBody>
      </p:sp>
      <p:cxnSp>
        <p:nvCxnSpPr>
          <p:cNvPr id="47" name="Straight Connector 40">
            <a:extLst>
              <a:ext uri="{FF2B5EF4-FFF2-40B4-BE49-F238E27FC236}">
                <a16:creationId xmlns:a16="http://schemas.microsoft.com/office/drawing/2014/main" id="{0DD28828-5F33-4BAC-AA9C-E83BB29BC14E}"/>
              </a:ext>
            </a:extLst>
          </p:cNvPr>
          <p:cNvCxnSpPr>
            <a:cxnSpLocks/>
          </p:cNvCxnSpPr>
          <p:nvPr/>
        </p:nvCxnSpPr>
        <p:spPr>
          <a:xfrm>
            <a:off x="3142342" y="4783266"/>
            <a:ext cx="0" cy="307771"/>
          </a:xfrm>
          <a:prstGeom prst="line">
            <a:avLst/>
          </a:prstGeom>
          <a:ln w="6350">
            <a:solidFill>
              <a:srgbClr val="EF00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26">
            <a:extLst>
              <a:ext uri="{FF2B5EF4-FFF2-40B4-BE49-F238E27FC236}">
                <a16:creationId xmlns:a16="http://schemas.microsoft.com/office/drawing/2014/main" id="{E3CF3178-D35F-3547-A0CD-8AC6BB46EE58}"/>
              </a:ext>
            </a:extLst>
          </p:cNvPr>
          <p:cNvSpPr/>
          <p:nvPr/>
        </p:nvSpPr>
        <p:spPr>
          <a:xfrm>
            <a:off x="3061713" y="5068198"/>
            <a:ext cx="161257" cy="161257"/>
          </a:xfrm>
          <a:prstGeom prst="ellipse">
            <a:avLst/>
          </a:prstGeom>
          <a:solidFill>
            <a:srgbClr val="EF0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cxnSp>
        <p:nvCxnSpPr>
          <p:cNvPr id="55" name="Straight Connector 40">
            <a:extLst>
              <a:ext uri="{FF2B5EF4-FFF2-40B4-BE49-F238E27FC236}">
                <a16:creationId xmlns:a16="http://schemas.microsoft.com/office/drawing/2014/main" id="{0DD28828-5F33-4BAC-AA9C-E83BB29BC14E}"/>
              </a:ext>
            </a:extLst>
          </p:cNvPr>
          <p:cNvCxnSpPr>
            <a:cxnSpLocks/>
          </p:cNvCxnSpPr>
          <p:nvPr/>
        </p:nvCxnSpPr>
        <p:spPr>
          <a:xfrm>
            <a:off x="8961693" y="4773826"/>
            <a:ext cx="0" cy="307771"/>
          </a:xfrm>
          <a:prstGeom prst="line">
            <a:avLst/>
          </a:prstGeom>
          <a:ln w="6350">
            <a:solidFill>
              <a:srgbClr val="EF00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26">
            <a:extLst>
              <a:ext uri="{FF2B5EF4-FFF2-40B4-BE49-F238E27FC236}">
                <a16:creationId xmlns:a16="http://schemas.microsoft.com/office/drawing/2014/main" id="{E3CF3178-D35F-3547-A0CD-8AC6BB46EE58}"/>
              </a:ext>
            </a:extLst>
          </p:cNvPr>
          <p:cNvSpPr/>
          <p:nvPr/>
        </p:nvSpPr>
        <p:spPr>
          <a:xfrm>
            <a:off x="8881064" y="5058758"/>
            <a:ext cx="161257" cy="161257"/>
          </a:xfrm>
          <a:prstGeom prst="ellipse">
            <a:avLst/>
          </a:prstGeom>
          <a:solidFill>
            <a:srgbClr val="EF0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cxnSp>
        <p:nvCxnSpPr>
          <p:cNvPr id="57" name="Straight Connector 40">
            <a:extLst>
              <a:ext uri="{FF2B5EF4-FFF2-40B4-BE49-F238E27FC236}">
                <a16:creationId xmlns:a16="http://schemas.microsoft.com/office/drawing/2014/main" id="{0DD28828-5F33-4BAC-AA9C-E83BB29BC14E}"/>
              </a:ext>
            </a:extLst>
          </p:cNvPr>
          <p:cNvCxnSpPr>
            <a:cxnSpLocks/>
          </p:cNvCxnSpPr>
          <p:nvPr/>
        </p:nvCxnSpPr>
        <p:spPr>
          <a:xfrm flipH="1">
            <a:off x="10359574" y="2689215"/>
            <a:ext cx="2" cy="428719"/>
          </a:xfrm>
          <a:prstGeom prst="line">
            <a:avLst/>
          </a:prstGeom>
          <a:ln w="6350">
            <a:solidFill>
              <a:srgbClr val="EF00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26">
            <a:extLst>
              <a:ext uri="{FF2B5EF4-FFF2-40B4-BE49-F238E27FC236}">
                <a16:creationId xmlns:a16="http://schemas.microsoft.com/office/drawing/2014/main" id="{E3CF3178-D35F-3547-A0CD-8AC6BB46EE58}"/>
              </a:ext>
            </a:extLst>
          </p:cNvPr>
          <p:cNvSpPr/>
          <p:nvPr/>
        </p:nvSpPr>
        <p:spPr>
          <a:xfrm>
            <a:off x="10278946" y="2689215"/>
            <a:ext cx="161257" cy="161257"/>
          </a:xfrm>
          <a:prstGeom prst="ellipse">
            <a:avLst/>
          </a:prstGeom>
          <a:solidFill>
            <a:srgbClr val="EF0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cxnSp>
        <p:nvCxnSpPr>
          <p:cNvPr id="59" name="Straight Connector 40">
            <a:extLst>
              <a:ext uri="{FF2B5EF4-FFF2-40B4-BE49-F238E27FC236}">
                <a16:creationId xmlns:a16="http://schemas.microsoft.com/office/drawing/2014/main" id="{0DD28828-5F33-4BAC-AA9C-E83BB29BC14E}"/>
              </a:ext>
            </a:extLst>
          </p:cNvPr>
          <p:cNvCxnSpPr>
            <a:cxnSpLocks/>
          </p:cNvCxnSpPr>
          <p:nvPr/>
        </p:nvCxnSpPr>
        <p:spPr>
          <a:xfrm flipH="1">
            <a:off x="7498045" y="2761223"/>
            <a:ext cx="1" cy="360040"/>
          </a:xfrm>
          <a:prstGeom prst="line">
            <a:avLst/>
          </a:prstGeom>
          <a:ln w="6350">
            <a:solidFill>
              <a:srgbClr val="EF00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26">
            <a:extLst>
              <a:ext uri="{FF2B5EF4-FFF2-40B4-BE49-F238E27FC236}">
                <a16:creationId xmlns:a16="http://schemas.microsoft.com/office/drawing/2014/main" id="{E3CF3178-D35F-3547-A0CD-8AC6BB46EE58}"/>
              </a:ext>
            </a:extLst>
          </p:cNvPr>
          <p:cNvSpPr/>
          <p:nvPr/>
        </p:nvSpPr>
        <p:spPr>
          <a:xfrm>
            <a:off x="7417417" y="2713315"/>
            <a:ext cx="161257" cy="161257"/>
          </a:xfrm>
          <a:prstGeom prst="ellipse">
            <a:avLst/>
          </a:prstGeom>
          <a:solidFill>
            <a:srgbClr val="EF0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cxnSp>
        <p:nvCxnSpPr>
          <p:cNvPr id="61" name="Straight Connector 40">
            <a:extLst>
              <a:ext uri="{FF2B5EF4-FFF2-40B4-BE49-F238E27FC236}">
                <a16:creationId xmlns:a16="http://schemas.microsoft.com/office/drawing/2014/main" id="{0DD28828-5F33-4BAC-AA9C-E83BB29BC14E}"/>
              </a:ext>
            </a:extLst>
          </p:cNvPr>
          <p:cNvCxnSpPr>
            <a:cxnSpLocks/>
          </p:cNvCxnSpPr>
          <p:nvPr/>
        </p:nvCxnSpPr>
        <p:spPr>
          <a:xfrm flipH="1">
            <a:off x="4582624" y="2757894"/>
            <a:ext cx="1" cy="360040"/>
          </a:xfrm>
          <a:prstGeom prst="line">
            <a:avLst/>
          </a:prstGeom>
          <a:ln w="6350">
            <a:solidFill>
              <a:srgbClr val="EF00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26">
            <a:extLst>
              <a:ext uri="{FF2B5EF4-FFF2-40B4-BE49-F238E27FC236}">
                <a16:creationId xmlns:a16="http://schemas.microsoft.com/office/drawing/2014/main" id="{E3CF3178-D35F-3547-A0CD-8AC6BB46EE58}"/>
              </a:ext>
            </a:extLst>
          </p:cNvPr>
          <p:cNvSpPr/>
          <p:nvPr/>
        </p:nvSpPr>
        <p:spPr>
          <a:xfrm>
            <a:off x="4501996" y="2685886"/>
            <a:ext cx="161257" cy="161257"/>
          </a:xfrm>
          <a:prstGeom prst="ellipse">
            <a:avLst/>
          </a:prstGeom>
          <a:solidFill>
            <a:srgbClr val="EF0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cxnSp>
        <p:nvCxnSpPr>
          <p:cNvPr id="63" name="Straight Connector 40">
            <a:extLst>
              <a:ext uri="{FF2B5EF4-FFF2-40B4-BE49-F238E27FC236}">
                <a16:creationId xmlns:a16="http://schemas.microsoft.com/office/drawing/2014/main" id="{0DD28828-5F33-4BAC-AA9C-E83BB29BC14E}"/>
              </a:ext>
            </a:extLst>
          </p:cNvPr>
          <p:cNvCxnSpPr>
            <a:cxnSpLocks/>
          </p:cNvCxnSpPr>
          <p:nvPr/>
        </p:nvCxnSpPr>
        <p:spPr>
          <a:xfrm flipH="1">
            <a:off x="1657680" y="2761223"/>
            <a:ext cx="1" cy="360040"/>
          </a:xfrm>
          <a:prstGeom prst="line">
            <a:avLst/>
          </a:prstGeom>
          <a:ln w="6350">
            <a:solidFill>
              <a:srgbClr val="EF002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26">
            <a:extLst>
              <a:ext uri="{FF2B5EF4-FFF2-40B4-BE49-F238E27FC236}">
                <a16:creationId xmlns:a16="http://schemas.microsoft.com/office/drawing/2014/main" id="{E3CF3178-D35F-3547-A0CD-8AC6BB46EE58}"/>
              </a:ext>
            </a:extLst>
          </p:cNvPr>
          <p:cNvSpPr/>
          <p:nvPr/>
        </p:nvSpPr>
        <p:spPr>
          <a:xfrm>
            <a:off x="1577052" y="2671974"/>
            <a:ext cx="161257" cy="161257"/>
          </a:xfrm>
          <a:prstGeom prst="ellipse">
            <a:avLst/>
          </a:prstGeom>
          <a:solidFill>
            <a:srgbClr val="EF0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2"/>
          </a:p>
        </p:txBody>
      </p:sp>
      <p:pic>
        <p:nvPicPr>
          <p:cNvPr id="65" name="Picture 6"/>
          <p:cNvPicPr>
            <a:picLocks noChangeAspect="1"/>
          </p:cNvPicPr>
          <p:nvPr/>
        </p:nvPicPr>
        <p:blipFill rotWithShape="1">
          <a:blip r:embed="rId9"/>
          <a:srcRect t="18246"/>
          <a:stretch/>
        </p:blipFill>
        <p:spPr>
          <a:xfrm>
            <a:off x="5303118" y="3766791"/>
            <a:ext cx="1404000" cy="357242"/>
          </a:xfrm>
          <a:prstGeom prst="rect">
            <a:avLst/>
          </a:prstGeom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3E6B2-7C3C-4FA1-9D16-E23821600A0C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977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0" grpId="0"/>
      <p:bldP spid="43" grpId="0"/>
      <p:bldP spid="44" grpId="0"/>
      <p:bldP spid="45" grpId="0"/>
      <p:bldP spid="46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79375">
          <a:solidFill>
            <a:srgbClr val="F0003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F812885912C47F48AF2EE7745C7CE229" ma:contentTypeVersion="16" ma:contentTypeDescription="Δημιουργία νέου εγγράφου" ma:contentTypeScope="" ma:versionID="7990460c2b001c8a64416eafd61c97da">
  <xsd:schema xmlns:xsd="http://www.w3.org/2001/XMLSchema" xmlns:xs="http://www.w3.org/2001/XMLSchema" xmlns:p="http://schemas.microsoft.com/office/2006/metadata/properties" xmlns:ns2="99d23cfc-1563-4aed-8bc4-09dbfe1faf0a" xmlns:ns3="ce222988-4050-47b1-b1ad-bc1ab537c6df" targetNamespace="http://schemas.microsoft.com/office/2006/metadata/properties" ma:root="true" ma:fieldsID="4ed53ea4877aacdceb6031d352ac89bf" ns2:_="" ns3:_="">
    <xsd:import namespace="99d23cfc-1563-4aed-8bc4-09dbfe1faf0a"/>
    <xsd:import namespace="ce222988-4050-47b1-b1ad-bc1ab537c6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d23cfc-1563-4aed-8bc4-09dbfe1faf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Ετικέτες εικόνας" ma:readOnly="false" ma:fieldId="{5cf76f15-5ced-4ddc-b409-7134ff3c332f}" ma:taxonomyMulti="true" ma:sspId="4585dcc1-82d2-4e14-add1-89426b7c32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222988-4050-47b1-b1ad-bc1ab537c6d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1c07e6e-cf33-4554-a587-fd20a293afed}" ma:internalName="TaxCatchAll" ma:showField="CatchAllData" ma:web="ce222988-4050-47b1-b1ad-bc1ab537c6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86EB6FB-6964-4684-A2F8-DE9A12CDF4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d23cfc-1563-4aed-8bc4-09dbfe1faf0a"/>
    <ds:schemaRef ds:uri="ce222988-4050-47b1-b1ad-bc1ab537c6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5BCB26-0652-460A-BB87-ED7F48D36C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5606</TotalTime>
  <Words>922</Words>
  <Application>Microsoft Office PowerPoint</Application>
  <PresentationFormat>Custom</PresentationFormat>
  <Paragraphs>140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Gilroy ExtraBold</vt:lpstr>
      <vt:lpstr>Segoe UI</vt:lpstr>
      <vt:lpstr>Segoe UI Regular</vt:lpstr>
      <vt:lpstr>Symbol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Ioanna Georgiadou</dc:creator>
  <cp:lastModifiedBy>Chadiou, Faye</cp:lastModifiedBy>
  <cp:revision>426</cp:revision>
  <dcterms:created xsi:type="dcterms:W3CDTF">2022-02-01T09:43:11Z</dcterms:created>
  <dcterms:modified xsi:type="dcterms:W3CDTF">2022-06-27T14:08:40Z</dcterms:modified>
</cp:coreProperties>
</file>